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9"/>
  </p:notesMasterIdLst>
  <p:sldIdLst>
    <p:sldId id="588" r:id="rId3"/>
    <p:sldId id="589" r:id="rId4"/>
    <p:sldId id="703" r:id="rId5"/>
    <p:sldId id="262" r:id="rId6"/>
    <p:sldId id="704" r:id="rId7"/>
    <p:sldId id="706" r:id="rId8"/>
    <p:sldId id="264" r:id="rId9"/>
    <p:sldId id="270" r:id="rId10"/>
    <p:sldId id="272" r:id="rId11"/>
    <p:sldId id="590" r:id="rId12"/>
    <p:sldId id="705" r:id="rId13"/>
    <p:sldId id="266" r:id="rId14"/>
    <p:sldId id="423" r:id="rId15"/>
    <p:sldId id="380" r:id="rId16"/>
    <p:sldId id="701" r:id="rId17"/>
    <p:sldId id="587" r:id="rId18"/>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834" autoAdjust="0"/>
    <p:restoredTop sz="84626"/>
  </p:normalViewPr>
  <p:slideViewPr>
    <p:cSldViewPr snapToGrid="0">
      <p:cViewPr varScale="1">
        <p:scale>
          <a:sx n="107" d="100"/>
          <a:sy n="107" d="100"/>
        </p:scale>
        <p:origin x="2568"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1F2B71-20C4-DD4F-B042-EAC2CFEA2D33}" type="datetimeFigureOut">
              <a:rPr lang="nb-NO" smtClean="0"/>
              <a:t>20.05.2022</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44765E-D0F2-BD4F-AE8E-37054F9BDFA9}" type="slidenum">
              <a:rPr lang="nb-NO" smtClean="0"/>
              <a:t>‹#›</a:t>
            </a:fld>
            <a:endParaRPr lang="nb-NO"/>
          </a:p>
        </p:txBody>
      </p:sp>
    </p:spTree>
    <p:extLst>
      <p:ext uri="{BB962C8B-B14F-4D97-AF65-F5344CB8AC3E}">
        <p14:creationId xmlns:p14="http://schemas.microsoft.com/office/powerpoint/2010/main" val="28470705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2844765E-D0F2-BD4F-AE8E-37054F9BDFA9}" type="slidenum">
              <a:rPr lang="nb-NO" smtClean="0"/>
              <a:t>4</a:t>
            </a:fld>
            <a:endParaRPr lang="nb-NO"/>
          </a:p>
        </p:txBody>
      </p:sp>
    </p:spTree>
    <p:extLst>
      <p:ext uri="{BB962C8B-B14F-4D97-AF65-F5344CB8AC3E}">
        <p14:creationId xmlns:p14="http://schemas.microsoft.com/office/powerpoint/2010/main" val="25106016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kern="1200" dirty="0">
                <a:solidFill>
                  <a:schemeClr val="tx1"/>
                </a:solidFill>
                <a:effectLst/>
                <a:latin typeface="+mn-lt"/>
                <a:ea typeface="+mn-ea"/>
                <a:cs typeface="+mn-cs"/>
              </a:rPr>
              <a:t>Utfordringene på avløpsområdet er store, noe som har vært kjent over lenger tid. Norge er med dette i brudd med EUs avløpsdirektiv på sentrale bestemmelser. Dette er nå påpekt av Miljødirektoratet overfor statsforvalterne, som igjen gir varsel om pålegg til kommunene. Flere kommuner opplever at statsforvalteren i praksis innfører byggestopp inntil avløpsforholdene er brakt i orden. </a:t>
            </a:r>
          </a:p>
          <a:p>
            <a:r>
              <a:rPr lang="nb-NO" sz="1200" kern="1200" dirty="0">
                <a:solidFill>
                  <a:schemeClr val="tx1"/>
                </a:solidFill>
                <a:effectLst/>
                <a:latin typeface="+mn-lt"/>
                <a:ea typeface="+mn-ea"/>
                <a:cs typeface="+mn-cs"/>
              </a:rPr>
              <a:t>Forpliktende handlingsplaner</a:t>
            </a:r>
          </a:p>
          <a:p>
            <a:r>
              <a:rPr lang="nb-NO" sz="1200" kern="1200" dirty="0">
                <a:solidFill>
                  <a:schemeClr val="tx1"/>
                </a:solidFill>
                <a:effectLst/>
                <a:latin typeface="+mn-lt"/>
                <a:ea typeface="+mn-ea"/>
                <a:cs typeface="+mn-cs"/>
              </a:rPr>
              <a:t> </a:t>
            </a:r>
          </a:p>
          <a:p>
            <a:r>
              <a:rPr lang="nb-NO" sz="1200" kern="1200" dirty="0">
                <a:solidFill>
                  <a:schemeClr val="tx1"/>
                </a:solidFill>
                <a:effectLst/>
                <a:latin typeface="+mn-lt"/>
                <a:ea typeface="+mn-ea"/>
                <a:cs typeface="+mn-cs"/>
              </a:rPr>
              <a:t>Resultatene fra tilsynsaksjonen på </a:t>
            </a:r>
            <a:r>
              <a:rPr lang="nb-NO" sz="1200" kern="1200" dirty="0" err="1">
                <a:solidFill>
                  <a:schemeClr val="tx1"/>
                </a:solidFill>
                <a:effectLst/>
                <a:latin typeface="+mn-lt"/>
                <a:ea typeface="+mn-ea"/>
                <a:cs typeface="+mn-cs"/>
              </a:rPr>
              <a:t>kap</a:t>
            </a:r>
            <a:r>
              <a:rPr lang="nb-NO" sz="1200" kern="1200" dirty="0">
                <a:solidFill>
                  <a:schemeClr val="tx1"/>
                </a:solidFill>
                <a:effectLst/>
                <a:latin typeface="+mn-lt"/>
                <a:ea typeface="+mn-ea"/>
                <a:cs typeface="+mn-cs"/>
              </a:rPr>
              <a:t>. 14 anleggene som ble gjennomført høsten 2021 viser at mange kommuner har et kommunalt avløpssystem i strid med regelverket, eller har en oppfølging av dette systemet som ikke samsvarer med regelverket. 50 av de 55 kontrollerte kommunene hadde brudd på regelverket, av disse vurderte statsforvalteren bruddene som alvorlige i 17 kommuner. </a:t>
            </a:r>
          </a:p>
          <a:p>
            <a:r>
              <a:rPr lang="nb-NO" sz="1200" kern="1200" dirty="0">
                <a:solidFill>
                  <a:schemeClr val="tx1"/>
                </a:solidFill>
                <a:effectLst/>
                <a:latin typeface="+mn-lt"/>
                <a:ea typeface="+mn-ea"/>
                <a:cs typeface="+mn-cs"/>
              </a:rPr>
              <a:t> </a:t>
            </a:r>
          </a:p>
          <a:p>
            <a:r>
              <a:rPr lang="nb-NO" sz="1200" kern="1200" dirty="0">
                <a:solidFill>
                  <a:schemeClr val="tx1"/>
                </a:solidFill>
                <a:effectLst/>
                <a:latin typeface="+mn-lt"/>
                <a:ea typeface="+mn-ea"/>
                <a:cs typeface="+mn-cs"/>
              </a:rPr>
              <a:t>For å avhjelpe denne alvorlige situasjonen bistår Norsk Vann medlemskommunene gjennom en rekke ulike tiltak og tilbud, slik at de kan settes i stand til å gjennomføre de tiltak som er nødvendige, på kort og lang sikt. Stikkord er kurs, veiledning gjennom faglige rapporter, faglige samlinger, ulike nettverksgrupper med mer.</a:t>
            </a:r>
          </a:p>
          <a:p>
            <a:r>
              <a:rPr lang="nb-NO" sz="1200" kern="1200" dirty="0">
                <a:solidFill>
                  <a:schemeClr val="tx1"/>
                </a:solidFill>
                <a:effectLst/>
                <a:latin typeface="+mn-lt"/>
                <a:ea typeface="+mn-ea"/>
                <a:cs typeface="+mn-cs"/>
              </a:rPr>
              <a:t> </a:t>
            </a:r>
          </a:p>
          <a:p>
            <a:r>
              <a:rPr lang="nb-NO" sz="1200" kern="1200" dirty="0">
                <a:solidFill>
                  <a:schemeClr val="tx1"/>
                </a:solidFill>
                <a:effectLst/>
                <a:latin typeface="+mn-lt"/>
                <a:ea typeface="+mn-ea"/>
                <a:cs typeface="+mn-cs"/>
              </a:rPr>
              <a:t>Det er store investeringer som skal gjennomføres, noe som vil medføre betydelige økninger i de kommunale VA-gebyrene. I rapporten om investeringsbehovet som SINTEF og Norconsult har laget for Norsk Vann er det vist til et investeringsbehov på 114 </a:t>
            </a:r>
            <a:r>
              <a:rPr lang="nb-NO" sz="1200" kern="1200" dirty="0" err="1">
                <a:solidFill>
                  <a:schemeClr val="tx1"/>
                </a:solidFill>
                <a:effectLst/>
                <a:latin typeface="+mn-lt"/>
                <a:ea typeface="+mn-ea"/>
                <a:cs typeface="+mn-cs"/>
              </a:rPr>
              <a:t>mrd</a:t>
            </a:r>
            <a:r>
              <a:rPr lang="nb-NO" sz="1200" kern="1200" dirty="0">
                <a:solidFill>
                  <a:schemeClr val="tx1"/>
                </a:solidFill>
                <a:effectLst/>
                <a:latin typeface="+mn-lt"/>
                <a:ea typeface="+mn-ea"/>
                <a:cs typeface="+mn-cs"/>
              </a:rPr>
              <a:t> kr for ledningsanlegg avløp og 72 </a:t>
            </a:r>
            <a:r>
              <a:rPr lang="nb-NO" sz="1200" kern="1200" dirty="0" err="1">
                <a:solidFill>
                  <a:schemeClr val="tx1"/>
                </a:solidFill>
                <a:effectLst/>
                <a:latin typeface="+mn-lt"/>
                <a:ea typeface="+mn-ea"/>
                <a:cs typeface="+mn-cs"/>
              </a:rPr>
              <a:t>mrd</a:t>
            </a:r>
            <a:r>
              <a:rPr lang="nb-NO" sz="1200" kern="1200" dirty="0">
                <a:solidFill>
                  <a:schemeClr val="tx1"/>
                </a:solidFill>
                <a:effectLst/>
                <a:latin typeface="+mn-lt"/>
                <a:ea typeface="+mn-ea"/>
                <a:cs typeface="+mn-cs"/>
              </a:rPr>
              <a:t> kr for avløpsrenseanlegg </a:t>
            </a:r>
            <a:r>
              <a:rPr lang="nb-NO" sz="1200" kern="1200" dirty="0" err="1">
                <a:solidFill>
                  <a:schemeClr val="tx1"/>
                </a:solidFill>
                <a:effectLst/>
                <a:latin typeface="+mn-lt"/>
                <a:ea typeface="+mn-ea"/>
                <a:cs typeface="+mn-cs"/>
              </a:rPr>
              <a:t>inkl</a:t>
            </a:r>
            <a:r>
              <a:rPr lang="nb-NO" sz="1200" kern="1200" dirty="0">
                <a:solidFill>
                  <a:schemeClr val="tx1"/>
                </a:solidFill>
                <a:effectLst/>
                <a:latin typeface="+mn-lt"/>
                <a:ea typeface="+mn-ea"/>
                <a:cs typeface="+mn-cs"/>
              </a:rPr>
              <a:t> slam-behandling fram til 2040. Her er ikke investeringer i nitrogenfjerning medregnet. </a:t>
            </a:r>
          </a:p>
          <a:p>
            <a:r>
              <a:rPr lang="nb-NO" sz="1200" kern="1200" dirty="0">
                <a:solidFill>
                  <a:schemeClr val="tx1"/>
                </a:solidFill>
                <a:effectLst/>
                <a:latin typeface="+mn-lt"/>
                <a:ea typeface="+mn-ea"/>
                <a:cs typeface="+mn-cs"/>
              </a:rPr>
              <a:t> </a:t>
            </a:r>
          </a:p>
          <a:p>
            <a:r>
              <a:rPr lang="nb-NO" sz="1200" kern="1200" dirty="0">
                <a:solidFill>
                  <a:schemeClr val="tx1"/>
                </a:solidFill>
                <a:effectLst/>
                <a:latin typeface="+mn-lt"/>
                <a:ea typeface="+mn-ea"/>
                <a:cs typeface="+mn-cs"/>
              </a:rPr>
              <a:t>Med de stramme tidsfrister som gis for gjennomføring av tiltak, er Norsk Vann er bekymret for gjennomføringskapasiteten for alle involverte. Det gjelder kommunene som skal planlegge og finansiere tiltakene, konsulentene som skal prosjektere og bistå kommunene, samt leverandør- og </a:t>
            </a:r>
            <a:r>
              <a:rPr lang="nb-NO" sz="1200" kern="1200" dirty="0" err="1">
                <a:solidFill>
                  <a:schemeClr val="tx1"/>
                </a:solidFill>
                <a:effectLst/>
                <a:latin typeface="+mn-lt"/>
                <a:ea typeface="+mn-ea"/>
                <a:cs typeface="+mn-cs"/>
              </a:rPr>
              <a:t>entrepenør</a:t>
            </a:r>
            <a:r>
              <a:rPr lang="nb-NO" sz="1200" kern="1200" dirty="0">
                <a:solidFill>
                  <a:schemeClr val="tx1"/>
                </a:solidFill>
                <a:effectLst/>
                <a:latin typeface="+mn-lt"/>
                <a:ea typeface="+mn-ea"/>
                <a:cs typeface="+mn-cs"/>
              </a:rPr>
              <a:t>-markedet som skal bygge anleggene. </a:t>
            </a:r>
          </a:p>
          <a:p>
            <a:r>
              <a:rPr lang="nb-NO" sz="1200" kern="1200" dirty="0">
                <a:solidFill>
                  <a:schemeClr val="tx1"/>
                </a:solidFill>
                <a:effectLst/>
                <a:latin typeface="+mn-lt"/>
                <a:ea typeface="+mn-ea"/>
                <a:cs typeface="+mn-cs"/>
              </a:rPr>
              <a:t> </a:t>
            </a:r>
          </a:p>
          <a:p>
            <a:r>
              <a:rPr lang="nb-NO" sz="1200" kern="1200" dirty="0">
                <a:solidFill>
                  <a:schemeClr val="tx1"/>
                </a:solidFill>
                <a:effectLst/>
                <a:latin typeface="+mn-lt"/>
                <a:ea typeface="+mn-ea"/>
                <a:cs typeface="+mn-cs"/>
              </a:rPr>
              <a:t>Vi mottar bekymringer fra kommunene, rådgiverne og leverandørene/</a:t>
            </a:r>
            <a:r>
              <a:rPr lang="nb-NO" sz="1200" kern="1200" dirty="0" err="1">
                <a:solidFill>
                  <a:schemeClr val="tx1"/>
                </a:solidFill>
                <a:effectLst/>
                <a:latin typeface="+mn-lt"/>
                <a:ea typeface="+mn-ea"/>
                <a:cs typeface="+mn-cs"/>
              </a:rPr>
              <a:t>entrepenørene</a:t>
            </a:r>
            <a:r>
              <a:rPr lang="nb-NO" sz="1200" kern="1200" dirty="0">
                <a:solidFill>
                  <a:schemeClr val="tx1"/>
                </a:solidFill>
                <a:effectLst/>
                <a:latin typeface="+mn-lt"/>
                <a:ea typeface="+mn-ea"/>
                <a:cs typeface="+mn-cs"/>
              </a:rPr>
              <a:t>. Det er ikke kapasitet – dette blir brannslukking, det blir dyrt og dårlig. Ingen tid til samordning, samarbeid, pilot-testing av løsninger. Investeringer for de neste 40-50 år. </a:t>
            </a:r>
          </a:p>
          <a:p>
            <a:r>
              <a:rPr lang="nb-NO" sz="1200" kern="1200" dirty="0">
                <a:solidFill>
                  <a:schemeClr val="tx1"/>
                </a:solidFill>
                <a:effectLst/>
                <a:latin typeface="+mn-lt"/>
                <a:ea typeface="+mn-ea"/>
                <a:cs typeface="+mn-cs"/>
              </a:rPr>
              <a:t> </a:t>
            </a:r>
          </a:p>
          <a:p>
            <a:r>
              <a:rPr lang="nb-NO" sz="1200" kern="1200" dirty="0">
                <a:solidFill>
                  <a:schemeClr val="tx1"/>
                </a:solidFill>
                <a:effectLst/>
                <a:latin typeface="+mn-lt"/>
                <a:ea typeface="+mn-ea"/>
                <a:cs typeface="+mn-cs"/>
              </a:rPr>
              <a:t>Vi er dessuten bekymret for kapasitet og kompetanse både hos statsforvalter og direktorat med hensyn til helt nødvendig veiledning om forståelse og bruk av sentrale bestemmelser i både nasjonalt og EU-regelverket, som vedrører arbeidet med nye utslippstillatelser. </a:t>
            </a:r>
          </a:p>
          <a:p>
            <a:r>
              <a:rPr lang="nb-NO" sz="1200" kern="1200" dirty="0">
                <a:solidFill>
                  <a:schemeClr val="tx1"/>
                </a:solidFill>
                <a:effectLst/>
                <a:latin typeface="+mn-lt"/>
                <a:ea typeface="+mn-ea"/>
                <a:cs typeface="+mn-cs"/>
              </a:rPr>
              <a:t> </a:t>
            </a:r>
          </a:p>
          <a:p>
            <a:r>
              <a:rPr lang="nb-NO" sz="1200" u="sng" kern="1200" dirty="0">
                <a:solidFill>
                  <a:schemeClr val="tx1"/>
                </a:solidFill>
                <a:effectLst/>
                <a:latin typeface="+mn-lt"/>
                <a:ea typeface="+mn-ea"/>
                <a:cs typeface="+mn-cs"/>
              </a:rPr>
              <a:t>Dette kommer konkret til uttrykk i våre møter både med medlemmene våre og nå sist, i samlingen med alle landets 18 driftsassistanser. </a:t>
            </a:r>
            <a:r>
              <a:rPr lang="nb-NO" sz="1200" kern="1200" dirty="0">
                <a:solidFill>
                  <a:schemeClr val="tx1"/>
                </a:solidFill>
                <a:effectLst/>
                <a:latin typeface="+mn-lt"/>
                <a:ea typeface="+mn-ea"/>
                <a:cs typeface="+mn-cs"/>
              </a:rPr>
              <a:t>+ </a:t>
            </a:r>
            <a:r>
              <a:rPr lang="nb-NO" sz="1200" kern="1200" dirty="0" err="1">
                <a:solidFill>
                  <a:schemeClr val="tx1"/>
                </a:solidFill>
                <a:effectLst/>
                <a:latin typeface="+mn-lt"/>
                <a:ea typeface="+mn-ea"/>
                <a:cs typeface="+mn-cs"/>
              </a:rPr>
              <a:t>Mdir</a:t>
            </a:r>
            <a:r>
              <a:rPr lang="nb-NO" sz="1200" kern="1200" dirty="0">
                <a:solidFill>
                  <a:schemeClr val="tx1"/>
                </a:solidFill>
                <a:effectLst/>
                <a:latin typeface="+mn-lt"/>
                <a:ea typeface="+mn-ea"/>
                <a:cs typeface="+mn-cs"/>
              </a:rPr>
              <a:t> og SF. </a:t>
            </a:r>
          </a:p>
          <a:p>
            <a:r>
              <a:rPr lang="nb-NO" sz="1200" u="sng" kern="1200" dirty="0">
                <a:solidFill>
                  <a:schemeClr val="tx1"/>
                </a:solidFill>
                <a:effectLst/>
                <a:latin typeface="+mn-lt"/>
                <a:ea typeface="+mn-ea"/>
                <a:cs typeface="+mn-cs"/>
              </a:rPr>
              <a:t> </a:t>
            </a:r>
            <a:endParaRPr lang="nb-NO" sz="1200" kern="1200" dirty="0">
              <a:solidFill>
                <a:schemeClr val="tx1"/>
              </a:solidFill>
              <a:effectLst/>
              <a:latin typeface="+mn-lt"/>
              <a:ea typeface="+mn-ea"/>
              <a:cs typeface="+mn-cs"/>
            </a:endParaRPr>
          </a:p>
          <a:p>
            <a:r>
              <a:rPr lang="nb-NO" sz="1200" u="sng" kern="1200" dirty="0">
                <a:solidFill>
                  <a:schemeClr val="tx1"/>
                </a:solidFill>
                <a:effectLst/>
                <a:latin typeface="+mn-lt"/>
                <a:ea typeface="+mn-ea"/>
                <a:cs typeface="+mn-cs"/>
              </a:rPr>
              <a:t>Sentralt regelverk, som legges til grunn i nye utslippstillatelser, basert på en ny utarbeidet mal for slike, som kun statsforvalterne får se, har ført til mange spørsmål om tolkning og bruk, også fra statsforvaltere, NV har dialog med </a:t>
            </a:r>
            <a:r>
              <a:rPr lang="nb-NO" sz="1200" u="sng" kern="1200" dirty="0" err="1">
                <a:solidFill>
                  <a:schemeClr val="tx1"/>
                </a:solidFill>
                <a:effectLst/>
                <a:latin typeface="+mn-lt"/>
                <a:ea typeface="+mn-ea"/>
                <a:cs typeface="+mn-cs"/>
              </a:rPr>
              <a:t>Mdir</a:t>
            </a:r>
            <a:r>
              <a:rPr lang="nb-NO" sz="1200" u="sng" kern="1200" dirty="0">
                <a:solidFill>
                  <a:schemeClr val="tx1"/>
                </a:solidFill>
                <a:effectLst/>
                <a:latin typeface="+mn-lt"/>
                <a:ea typeface="+mn-ea"/>
                <a:cs typeface="+mn-cs"/>
              </a:rPr>
              <a:t> om dette, men er bekymret for at også ressurser og kompetanse hos </a:t>
            </a:r>
            <a:r>
              <a:rPr lang="nb-NO" sz="1200" u="sng" kern="1200" dirty="0" err="1">
                <a:solidFill>
                  <a:schemeClr val="tx1"/>
                </a:solidFill>
                <a:effectLst/>
                <a:latin typeface="+mn-lt"/>
                <a:ea typeface="+mn-ea"/>
                <a:cs typeface="+mn-cs"/>
              </a:rPr>
              <a:t>Mdir</a:t>
            </a:r>
            <a:r>
              <a:rPr lang="nb-NO" sz="1200" u="sng" kern="1200" dirty="0">
                <a:solidFill>
                  <a:schemeClr val="tx1"/>
                </a:solidFill>
                <a:effectLst/>
                <a:latin typeface="+mn-lt"/>
                <a:ea typeface="+mn-ea"/>
                <a:cs typeface="+mn-cs"/>
              </a:rPr>
              <a:t> er begrenset. Dette er svært bekymringsfullt, når dette gis i nye utslippstillatelser, og kommuner får avvik på dette. dette er komplekst og svært teknisk. Som mye av regelverket er. </a:t>
            </a:r>
            <a:endParaRPr lang="nb-NO" sz="1200" kern="1200" dirty="0">
              <a:solidFill>
                <a:schemeClr val="tx1"/>
              </a:solidFill>
              <a:effectLst/>
              <a:latin typeface="+mn-lt"/>
              <a:ea typeface="+mn-ea"/>
              <a:cs typeface="+mn-cs"/>
            </a:endParaRPr>
          </a:p>
          <a:p>
            <a:r>
              <a:rPr lang="nb-NO" sz="1200" u="sng" kern="1200" dirty="0">
                <a:solidFill>
                  <a:schemeClr val="tx1"/>
                </a:solidFill>
                <a:effectLst/>
                <a:latin typeface="+mn-lt"/>
                <a:ea typeface="+mn-ea"/>
                <a:cs typeface="+mn-cs"/>
              </a:rPr>
              <a:t> </a:t>
            </a:r>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Oslofjorden – helhetlig plan – Oslofjord-rådet. Men ingen </a:t>
            </a:r>
            <a:r>
              <a:rPr lang="nb-NO" sz="1200" kern="1200" dirty="0" err="1">
                <a:solidFill>
                  <a:schemeClr val="tx1"/>
                </a:solidFill>
                <a:effectLst/>
                <a:latin typeface="+mn-lt"/>
                <a:ea typeface="+mn-ea"/>
                <a:cs typeface="+mn-cs"/>
              </a:rPr>
              <a:t>helhetig</a:t>
            </a:r>
            <a:r>
              <a:rPr lang="nb-NO" sz="1200" kern="1200" dirty="0">
                <a:solidFill>
                  <a:schemeClr val="tx1"/>
                </a:solidFill>
                <a:effectLst/>
                <a:latin typeface="+mn-lt"/>
                <a:ea typeface="+mn-ea"/>
                <a:cs typeface="+mn-cs"/>
              </a:rPr>
              <a:t> plan som innebærer en koordinert satsing på N-fjerning for kommunalt avløp – i stedet overlates dette til enkeltsaks-behandling av den enkelte SF mot kommunene. Disse får nå signal om at de må forberede seg på et </a:t>
            </a:r>
            <a:r>
              <a:rPr lang="nb-NO" sz="1200" kern="1200" dirty="0" err="1">
                <a:solidFill>
                  <a:schemeClr val="tx1"/>
                </a:solidFill>
                <a:effectLst/>
                <a:latin typeface="+mn-lt"/>
                <a:ea typeface="+mn-ea"/>
                <a:cs typeface="+mn-cs"/>
              </a:rPr>
              <a:t>evt</a:t>
            </a:r>
            <a:r>
              <a:rPr lang="nb-NO" sz="1200" kern="1200" dirty="0">
                <a:solidFill>
                  <a:schemeClr val="tx1"/>
                </a:solidFill>
                <a:effectLst/>
                <a:latin typeface="+mn-lt"/>
                <a:ea typeface="+mn-ea"/>
                <a:cs typeface="+mn-cs"/>
              </a:rPr>
              <a:t> krav til N-fjerning, samtidig er flere allerede i gang med å oppgradere eksisterende anlegg til sekundærrensing. </a:t>
            </a:r>
          </a:p>
          <a:p>
            <a:r>
              <a:rPr lang="nb-NO" sz="1200" kern="1200" dirty="0">
                <a:solidFill>
                  <a:schemeClr val="tx1"/>
                </a:solidFill>
                <a:effectLst/>
                <a:latin typeface="+mn-lt"/>
                <a:ea typeface="+mn-ea"/>
                <a:cs typeface="+mn-cs"/>
              </a:rPr>
              <a:t>N-fjerning er en helt annen divisjon enn primær- eller sekundærrensing. forutsetter en biologisk prosess, er minst dobbelt så arealkrevende, og dermed langt mer kostnadskrevende i kapital og drift. Hvor langt skal dette gå? Gjelder dette også Kongsberg, som slipper ut til Lågen, som ikke behøver N-fjerning? Dette spør </a:t>
            </a:r>
            <a:r>
              <a:rPr lang="nb-NO" sz="1200" kern="1200" dirty="0" err="1">
                <a:solidFill>
                  <a:schemeClr val="tx1"/>
                </a:solidFill>
                <a:effectLst/>
                <a:latin typeface="+mn-lt"/>
                <a:ea typeface="+mn-ea"/>
                <a:cs typeface="+mn-cs"/>
              </a:rPr>
              <a:t>komunene</a:t>
            </a:r>
            <a:r>
              <a:rPr lang="nb-NO" sz="1200" kern="1200" dirty="0">
                <a:solidFill>
                  <a:schemeClr val="tx1"/>
                </a:solidFill>
                <a:effectLst/>
                <a:latin typeface="+mn-lt"/>
                <a:ea typeface="+mn-ea"/>
                <a:cs typeface="+mn-cs"/>
              </a:rPr>
              <a:t> om. Men SF kan ikke svare. De kan behandle </a:t>
            </a:r>
            <a:r>
              <a:rPr lang="nb-NO" sz="1200" kern="1200" dirty="0" err="1">
                <a:solidFill>
                  <a:schemeClr val="tx1"/>
                </a:solidFill>
                <a:effectLst/>
                <a:latin typeface="+mn-lt"/>
                <a:ea typeface="+mn-ea"/>
                <a:cs typeface="+mn-cs"/>
              </a:rPr>
              <a:t>utslippsøknader</a:t>
            </a:r>
            <a:r>
              <a:rPr lang="nb-NO" sz="1200" kern="1200" dirty="0">
                <a:solidFill>
                  <a:schemeClr val="tx1"/>
                </a:solidFill>
                <a:effectLst/>
                <a:latin typeface="+mn-lt"/>
                <a:ea typeface="+mn-ea"/>
                <a:cs typeface="+mn-cs"/>
              </a:rPr>
              <a:t>. Og </a:t>
            </a:r>
            <a:r>
              <a:rPr lang="nb-NO" sz="1200" kern="1200" dirty="0" err="1">
                <a:solidFill>
                  <a:schemeClr val="tx1"/>
                </a:solidFill>
                <a:effectLst/>
                <a:latin typeface="+mn-lt"/>
                <a:ea typeface="+mn-ea"/>
                <a:cs typeface="+mn-cs"/>
              </a:rPr>
              <a:t>Mdir</a:t>
            </a:r>
            <a:r>
              <a:rPr lang="nb-NO" sz="1200" kern="1200" dirty="0">
                <a:solidFill>
                  <a:schemeClr val="tx1"/>
                </a:solidFill>
                <a:effectLst/>
                <a:latin typeface="+mn-lt"/>
                <a:ea typeface="+mn-ea"/>
                <a:cs typeface="+mn-cs"/>
              </a:rPr>
              <a:t> vil ikke svare, men viser til NIVA-rapporten. Og imens tikker klokka, og mange kommuner er allerede på overtid </a:t>
            </a:r>
            <a:r>
              <a:rPr lang="nb-NO" sz="1200" kern="1200" dirty="0" err="1">
                <a:solidFill>
                  <a:schemeClr val="tx1"/>
                </a:solidFill>
                <a:effectLst/>
                <a:latin typeface="+mn-lt"/>
                <a:ea typeface="+mn-ea"/>
                <a:cs typeface="+mn-cs"/>
              </a:rPr>
              <a:t>mht</a:t>
            </a:r>
            <a:r>
              <a:rPr lang="nb-NO" sz="1200" kern="1200" dirty="0">
                <a:solidFill>
                  <a:schemeClr val="tx1"/>
                </a:solidFill>
                <a:effectLst/>
                <a:latin typeface="+mn-lt"/>
                <a:ea typeface="+mn-ea"/>
                <a:cs typeface="+mn-cs"/>
              </a:rPr>
              <a:t> å oppgradere anleggene sine. Så hører vi fra myndighetene at nå skal avløp prioriteres. Måten kommunene merker det på, er at SF skjerper praksis, ved å gi pålegg og stramme tidsfrister. Imens skriker bransjen etter en </a:t>
            </a:r>
            <a:r>
              <a:rPr lang="nb-NO" sz="1200" kern="1200" dirty="0" err="1">
                <a:solidFill>
                  <a:schemeClr val="tx1"/>
                </a:solidFill>
                <a:effectLst/>
                <a:latin typeface="+mn-lt"/>
                <a:ea typeface="+mn-ea"/>
                <a:cs typeface="+mn-cs"/>
              </a:rPr>
              <a:t>helheetlig</a:t>
            </a:r>
            <a:r>
              <a:rPr lang="nb-NO" sz="1200" kern="1200" dirty="0">
                <a:solidFill>
                  <a:schemeClr val="tx1"/>
                </a:solidFill>
                <a:effectLst/>
                <a:latin typeface="+mn-lt"/>
                <a:ea typeface="+mn-ea"/>
                <a:cs typeface="+mn-cs"/>
              </a:rPr>
              <a:t>, koordinert satsing, som også bygger kompetanse. </a:t>
            </a:r>
          </a:p>
          <a:p>
            <a:r>
              <a:rPr lang="nb-NO" sz="1200" kern="1200" dirty="0">
                <a:solidFill>
                  <a:schemeClr val="tx1"/>
                </a:solidFill>
                <a:effectLst/>
                <a:latin typeface="+mn-lt"/>
                <a:ea typeface="+mn-ea"/>
                <a:cs typeface="+mn-cs"/>
              </a:rPr>
              <a:t>Ingen tid til pilot-testinger. </a:t>
            </a:r>
          </a:p>
          <a:p>
            <a:r>
              <a:rPr lang="nb-NO" sz="1200" kern="1200" dirty="0">
                <a:solidFill>
                  <a:schemeClr val="tx1"/>
                </a:solidFill>
                <a:effectLst/>
                <a:latin typeface="+mn-lt"/>
                <a:ea typeface="+mn-ea"/>
                <a:cs typeface="+mn-cs"/>
              </a:rPr>
              <a:t>Forrige gang vi bygde N-fjerning i Norge var i </a:t>
            </a:r>
            <a:r>
              <a:rPr lang="nb-NO" sz="1200" kern="1200" dirty="0" err="1">
                <a:solidFill>
                  <a:schemeClr val="tx1"/>
                </a:solidFill>
                <a:effectLst/>
                <a:latin typeface="+mn-lt"/>
                <a:ea typeface="+mn-ea"/>
                <a:cs typeface="+mn-cs"/>
              </a:rPr>
              <a:t>fbm</a:t>
            </a:r>
            <a:r>
              <a:rPr lang="nb-NO" sz="1200" kern="1200" dirty="0">
                <a:solidFill>
                  <a:schemeClr val="tx1"/>
                </a:solidFill>
                <a:effectLst/>
                <a:latin typeface="+mn-lt"/>
                <a:ea typeface="+mn-ea"/>
                <a:cs typeface="+mn-cs"/>
              </a:rPr>
              <a:t> Nordsjøavtalen – den gangen kom staten med et stort FAN-program. Som fortsatt omtales som gullalderen for avløpssektoren. Ga kompetanse og teknologiutvikling – helt til proppen ble dratt ut – slik at det ble bygget 5 ra med N-fjerning i stedet for 30. Kaldnes-prosessen – senere Krüger-Kaldnes – senere kjøpt av Veolia. Nå en verdensledende teknologi. </a:t>
            </a:r>
            <a:r>
              <a:rPr lang="nb-NO" sz="1200" kern="1200" dirty="0" err="1">
                <a:solidFill>
                  <a:schemeClr val="tx1"/>
                </a:solidFill>
                <a:effectLst/>
                <a:latin typeface="+mn-lt"/>
                <a:ea typeface="+mn-ea"/>
                <a:cs typeface="+mn-cs"/>
              </a:rPr>
              <a:t>Leca</a:t>
            </a:r>
            <a:r>
              <a:rPr lang="nb-NO" sz="1200" kern="1200" dirty="0">
                <a:solidFill>
                  <a:schemeClr val="tx1"/>
                </a:solidFill>
                <a:effectLst/>
                <a:latin typeface="+mn-lt"/>
                <a:ea typeface="+mn-ea"/>
                <a:cs typeface="+mn-cs"/>
              </a:rPr>
              <a:t> – </a:t>
            </a:r>
            <a:r>
              <a:rPr lang="nb-NO" sz="1200" kern="1200" dirty="0" err="1">
                <a:solidFill>
                  <a:schemeClr val="tx1"/>
                </a:solidFill>
                <a:effectLst/>
                <a:latin typeface="+mn-lt"/>
                <a:ea typeface="+mn-ea"/>
                <a:cs typeface="+mn-cs"/>
              </a:rPr>
              <a:t>heidelberg</a:t>
            </a:r>
            <a:r>
              <a:rPr lang="nb-NO" sz="1200" kern="1200" dirty="0">
                <a:solidFill>
                  <a:schemeClr val="tx1"/>
                </a:solidFill>
                <a:effectLst/>
                <a:latin typeface="+mn-lt"/>
                <a:ea typeface="+mn-ea"/>
                <a:cs typeface="+mn-cs"/>
              </a:rPr>
              <a:t> – det samme – utviklet i samarbeid med VEAS. </a:t>
            </a:r>
          </a:p>
          <a:p>
            <a:r>
              <a:rPr lang="nb-NO" sz="1200" kern="1200" dirty="0">
                <a:solidFill>
                  <a:schemeClr val="tx1"/>
                </a:solidFill>
                <a:effectLst/>
                <a:latin typeface="+mn-lt"/>
                <a:ea typeface="+mn-ea"/>
                <a:cs typeface="+mn-cs"/>
              </a:rPr>
              <a:t>I dag: finnes løsninger, utviklet og levert fra utlandet. Danmark er svært aktive i Norge. Store ambisjoner – i samspill mellom regjering og bransje. Finnes fortsatt muligheter for Norge – noen særegenheter der det ikke er optimale løsninger. Men det krever en </a:t>
            </a:r>
            <a:r>
              <a:rPr lang="nb-NO" sz="1200" kern="1200" dirty="0" err="1">
                <a:solidFill>
                  <a:schemeClr val="tx1"/>
                </a:solidFill>
                <a:effectLst/>
                <a:latin typeface="+mn-lt"/>
                <a:ea typeface="+mn-ea"/>
                <a:cs typeface="+mn-cs"/>
              </a:rPr>
              <a:t>koordinet</a:t>
            </a:r>
            <a:r>
              <a:rPr lang="nb-NO" sz="1200" kern="1200" dirty="0">
                <a:solidFill>
                  <a:schemeClr val="tx1"/>
                </a:solidFill>
                <a:effectLst/>
                <a:latin typeface="+mn-lt"/>
                <a:ea typeface="+mn-ea"/>
                <a:cs typeface="+mn-cs"/>
              </a:rPr>
              <a:t> satsing!</a:t>
            </a:r>
          </a:p>
          <a:p>
            <a:r>
              <a:rPr lang="nb-NO" sz="1200" kern="1200" dirty="0">
                <a:solidFill>
                  <a:schemeClr val="tx1"/>
                </a:solidFill>
                <a:effectLst/>
                <a:latin typeface="+mn-lt"/>
                <a:ea typeface="+mn-ea"/>
                <a:cs typeface="+mn-cs"/>
              </a:rPr>
              <a:t> </a:t>
            </a:r>
          </a:p>
          <a:p>
            <a:r>
              <a:rPr lang="nb-NO" sz="1200" kern="1200" dirty="0">
                <a:solidFill>
                  <a:schemeClr val="tx1"/>
                </a:solidFill>
                <a:effectLst/>
                <a:latin typeface="+mn-lt"/>
                <a:ea typeface="+mn-ea"/>
                <a:cs typeface="+mn-cs"/>
              </a:rPr>
              <a:t>Mål for FAN-programmet: </a:t>
            </a:r>
          </a:p>
          <a:p>
            <a:pPr lvl="0"/>
            <a:r>
              <a:rPr lang="nb-NO" sz="1200" kern="1200" dirty="0">
                <a:solidFill>
                  <a:schemeClr val="tx1"/>
                </a:solidFill>
                <a:effectLst/>
                <a:latin typeface="+mn-lt"/>
                <a:ea typeface="+mn-ea"/>
                <a:cs typeface="+mn-cs"/>
              </a:rPr>
              <a:t>Framlegge anbefalinger </a:t>
            </a:r>
            <a:r>
              <a:rPr lang="nb-NO" sz="1200" kern="1200" dirty="0" err="1">
                <a:solidFill>
                  <a:schemeClr val="tx1"/>
                </a:solidFill>
                <a:effectLst/>
                <a:latin typeface="+mn-lt"/>
                <a:ea typeface="+mn-ea"/>
                <a:cs typeface="+mn-cs"/>
              </a:rPr>
              <a:t>mht</a:t>
            </a:r>
            <a:r>
              <a:rPr lang="nb-NO" sz="1200" kern="1200" dirty="0">
                <a:solidFill>
                  <a:schemeClr val="tx1"/>
                </a:solidFill>
                <a:effectLst/>
                <a:latin typeface="+mn-lt"/>
                <a:ea typeface="+mn-ea"/>
                <a:cs typeface="+mn-cs"/>
              </a:rPr>
              <a:t> hvilke tekniske løsninger som kunne brukes for å nå målene i Nordsjøavtalen</a:t>
            </a:r>
          </a:p>
          <a:p>
            <a:pPr lvl="0"/>
            <a:r>
              <a:rPr lang="nb-NO" sz="1200" kern="1200" dirty="0">
                <a:solidFill>
                  <a:schemeClr val="tx1"/>
                </a:solidFill>
                <a:effectLst/>
                <a:latin typeface="+mn-lt"/>
                <a:ea typeface="+mn-ea"/>
                <a:cs typeface="+mn-cs"/>
              </a:rPr>
              <a:t>Utarbeide et økonomisk grunnlag for kostnadene forbundet med næringsstoff-fjerning, som SFT kunne bruke i sin tiltaksanalyse</a:t>
            </a:r>
          </a:p>
          <a:p>
            <a:pPr lvl="0"/>
            <a:r>
              <a:rPr lang="nb-NO" sz="1200" kern="1200" dirty="0">
                <a:solidFill>
                  <a:schemeClr val="tx1"/>
                </a:solidFill>
                <a:effectLst/>
                <a:latin typeface="+mn-lt"/>
                <a:ea typeface="+mn-ea"/>
                <a:cs typeface="+mn-cs"/>
              </a:rPr>
              <a:t>Bidra til utvikling av norsk miljøteknologi</a:t>
            </a:r>
          </a:p>
          <a:p>
            <a:pPr lvl="0"/>
            <a:r>
              <a:rPr lang="nb-NO" sz="1200" kern="1200" dirty="0">
                <a:solidFill>
                  <a:schemeClr val="tx1"/>
                </a:solidFill>
                <a:effectLst/>
                <a:latin typeface="+mn-lt"/>
                <a:ea typeface="+mn-ea"/>
                <a:cs typeface="+mn-cs"/>
              </a:rPr>
              <a:t>Bidra til kompetanseheving innen nitrogenfjerning i det norske fagmiljøet</a:t>
            </a:r>
          </a:p>
          <a:p>
            <a:r>
              <a:rPr lang="nb-NO" sz="1200" kern="1200" dirty="0">
                <a:solidFill>
                  <a:schemeClr val="tx1"/>
                </a:solidFill>
                <a:effectLst/>
                <a:latin typeface="+mn-lt"/>
                <a:ea typeface="+mn-ea"/>
                <a:cs typeface="+mn-cs"/>
              </a:rPr>
              <a:t> </a:t>
            </a:r>
          </a:p>
          <a:p>
            <a:r>
              <a:rPr lang="nb-NO" sz="1200" kern="1200" dirty="0">
                <a:solidFill>
                  <a:schemeClr val="tx1"/>
                </a:solidFill>
                <a:effectLst/>
                <a:latin typeface="+mn-lt"/>
                <a:ea typeface="+mn-ea"/>
                <a:cs typeface="+mn-cs"/>
              </a:rPr>
              <a:t> </a:t>
            </a:r>
          </a:p>
          <a:p>
            <a:r>
              <a:rPr lang="nb-NO" sz="1200" u="sng" kern="1200" dirty="0">
                <a:solidFill>
                  <a:schemeClr val="tx1"/>
                </a:solidFill>
                <a:effectLst/>
                <a:latin typeface="+mn-lt"/>
                <a:ea typeface="+mn-ea"/>
                <a:cs typeface="+mn-cs"/>
              </a:rPr>
              <a:t>NV har dialog med </a:t>
            </a:r>
            <a:r>
              <a:rPr lang="nb-NO" sz="1200" u="sng" kern="1200" dirty="0" err="1">
                <a:solidFill>
                  <a:schemeClr val="tx1"/>
                </a:solidFill>
                <a:effectLst/>
                <a:latin typeface="+mn-lt"/>
                <a:ea typeface="+mn-ea"/>
                <a:cs typeface="+mn-cs"/>
              </a:rPr>
              <a:t>Mdir</a:t>
            </a:r>
            <a:r>
              <a:rPr lang="nb-NO" sz="1200" u="sng" kern="1200" dirty="0">
                <a:solidFill>
                  <a:schemeClr val="tx1"/>
                </a:solidFill>
                <a:effectLst/>
                <a:latin typeface="+mn-lt"/>
                <a:ea typeface="+mn-ea"/>
                <a:cs typeface="+mn-cs"/>
              </a:rPr>
              <a:t> om det kommende avløpsdirektivet, som ventes presentert til sommeren. Her har Norge en særlig interesse å ivareta, med sin lange kystresipient. </a:t>
            </a:r>
            <a:r>
              <a:rPr lang="nb-NO" sz="1200" kern="1200" dirty="0">
                <a:solidFill>
                  <a:schemeClr val="tx1"/>
                </a:solidFill>
                <a:effectLst/>
                <a:latin typeface="+mn-lt"/>
                <a:ea typeface="+mn-ea"/>
                <a:cs typeface="+mn-cs"/>
              </a:rPr>
              <a:t>Og med unntaket som er </a:t>
            </a:r>
            <a:r>
              <a:rPr lang="nb-NO" sz="1200" kern="1200" dirty="0" err="1">
                <a:solidFill>
                  <a:schemeClr val="tx1"/>
                </a:solidFill>
                <a:effectLst/>
                <a:latin typeface="+mn-lt"/>
                <a:ea typeface="+mn-ea"/>
                <a:cs typeface="+mn-cs"/>
              </a:rPr>
              <a:t>oppnåd</a:t>
            </a:r>
            <a:r>
              <a:rPr lang="nb-NO" sz="1200" kern="1200" dirty="0">
                <a:solidFill>
                  <a:schemeClr val="tx1"/>
                </a:solidFill>
                <a:effectLst/>
                <a:latin typeface="+mn-lt"/>
                <a:ea typeface="+mn-ea"/>
                <a:cs typeface="+mn-cs"/>
              </a:rPr>
              <a:t> ved primærrenselravet, som er den dominerende renseløsningen langs kysten fra Stavanger og nordover. </a:t>
            </a:r>
            <a:r>
              <a:rPr lang="nb-NO" sz="1200" u="sng" kern="1200" dirty="0">
                <a:solidFill>
                  <a:schemeClr val="tx1"/>
                </a:solidFill>
                <a:effectLst/>
                <a:latin typeface="+mn-lt"/>
                <a:ea typeface="+mn-ea"/>
                <a:cs typeface="+mn-cs"/>
              </a:rPr>
              <a:t>NV er godt plassert i sentrale komiteer i det europeiske samarbeidet </a:t>
            </a:r>
            <a:r>
              <a:rPr lang="nb-NO" sz="1200" u="sng" kern="1200" dirty="0" err="1">
                <a:solidFill>
                  <a:schemeClr val="tx1"/>
                </a:solidFill>
                <a:effectLst/>
                <a:latin typeface="+mn-lt"/>
                <a:ea typeface="+mn-ea"/>
                <a:cs typeface="+mn-cs"/>
              </a:rPr>
              <a:t>EurEau</a:t>
            </a:r>
            <a:r>
              <a:rPr lang="nb-NO" sz="1200" u="sng" kern="1200" dirty="0">
                <a:solidFill>
                  <a:schemeClr val="tx1"/>
                </a:solidFill>
                <a:effectLst/>
                <a:latin typeface="+mn-lt"/>
                <a:ea typeface="+mn-ea"/>
                <a:cs typeface="+mn-cs"/>
              </a:rPr>
              <a:t>, og påvirker derigjennom. </a:t>
            </a:r>
            <a:endParaRPr lang="nb-NO" sz="1200" kern="1200" dirty="0">
              <a:solidFill>
                <a:schemeClr val="tx1"/>
              </a:solidFill>
              <a:effectLst/>
              <a:latin typeface="+mn-lt"/>
              <a:ea typeface="+mn-ea"/>
              <a:cs typeface="+mn-cs"/>
            </a:endParaRPr>
          </a:p>
          <a:p>
            <a:r>
              <a:rPr lang="nb-NO" sz="1200" u="sng" kern="1200" dirty="0">
                <a:solidFill>
                  <a:schemeClr val="tx1"/>
                </a:solidFill>
                <a:effectLst/>
                <a:latin typeface="+mn-lt"/>
                <a:ea typeface="+mn-ea"/>
                <a:cs typeface="+mn-cs"/>
              </a:rPr>
              <a:t> </a:t>
            </a:r>
            <a:endParaRPr lang="nb-NO" sz="1200" kern="1200" dirty="0">
              <a:solidFill>
                <a:schemeClr val="tx1"/>
              </a:solidFill>
              <a:effectLst/>
              <a:latin typeface="+mn-lt"/>
              <a:ea typeface="+mn-ea"/>
              <a:cs typeface="+mn-cs"/>
            </a:endParaRPr>
          </a:p>
          <a:p>
            <a:r>
              <a:rPr lang="nb-NO" sz="1200" u="sng" kern="1200" dirty="0">
                <a:solidFill>
                  <a:schemeClr val="tx1"/>
                </a:solidFill>
                <a:effectLst/>
                <a:latin typeface="+mn-lt"/>
                <a:ea typeface="+mn-ea"/>
                <a:cs typeface="+mn-cs"/>
              </a:rPr>
              <a:t>Men grunnleggende er NV opptatt av viktigheten av å beskytte vårt verdifulle vann. </a:t>
            </a:r>
            <a:r>
              <a:rPr lang="nb-NO" sz="1200" kern="1200" dirty="0">
                <a:solidFill>
                  <a:schemeClr val="tx1"/>
                </a:solidFill>
                <a:effectLst/>
                <a:latin typeface="+mn-lt"/>
                <a:ea typeface="+mn-ea"/>
                <a:cs typeface="+mn-cs"/>
              </a:rPr>
              <a:t>noen vannforekomster er både drikkevannskilde og resipienter for renset avløpsvann. </a:t>
            </a:r>
          </a:p>
          <a:p>
            <a:r>
              <a:rPr lang="nb-NO" sz="1200" kern="1200" dirty="0">
                <a:solidFill>
                  <a:schemeClr val="tx1"/>
                </a:solidFill>
                <a:effectLst/>
                <a:latin typeface="+mn-lt"/>
                <a:ea typeface="+mn-ea"/>
                <a:cs typeface="+mn-cs"/>
              </a:rPr>
              <a:t> </a:t>
            </a:r>
          </a:p>
          <a:p>
            <a:r>
              <a:rPr lang="nb-NO" sz="1200" kern="1200" dirty="0">
                <a:solidFill>
                  <a:schemeClr val="tx1"/>
                </a:solidFill>
                <a:effectLst/>
                <a:latin typeface="+mn-lt"/>
                <a:ea typeface="+mn-ea"/>
                <a:cs typeface="+mn-cs"/>
              </a:rPr>
              <a:t>Utfordringene, som vi bare kort har skissert her, er minst like store når det gjelder de små avløpsanleggene (</a:t>
            </a:r>
            <a:r>
              <a:rPr lang="nb-NO" sz="1200" kern="1200" dirty="0" err="1">
                <a:solidFill>
                  <a:schemeClr val="tx1"/>
                </a:solidFill>
                <a:effectLst/>
                <a:latin typeface="+mn-lt"/>
                <a:ea typeface="+mn-ea"/>
                <a:cs typeface="+mn-cs"/>
              </a:rPr>
              <a:t>kap</a:t>
            </a:r>
            <a:r>
              <a:rPr lang="nb-NO" sz="1200" kern="1200" dirty="0">
                <a:solidFill>
                  <a:schemeClr val="tx1"/>
                </a:solidFill>
                <a:effectLst/>
                <a:latin typeface="+mn-lt"/>
                <a:ea typeface="+mn-ea"/>
                <a:cs typeface="+mn-cs"/>
              </a:rPr>
              <a:t> 12 og 13 i forurensningsforskriften). Disse anleggene eies og finansieres av den enkelte huseier direkte, mens for disse anleggene er det kommunen selv som er forurensningsmyndighet. </a:t>
            </a:r>
          </a:p>
          <a:p>
            <a:r>
              <a:rPr lang="nb-NO" sz="1200" kern="1200" dirty="0">
                <a:solidFill>
                  <a:schemeClr val="tx1"/>
                </a:solidFill>
                <a:effectLst/>
                <a:latin typeface="+mn-lt"/>
                <a:ea typeface="+mn-ea"/>
                <a:cs typeface="+mn-cs"/>
              </a:rPr>
              <a:t>Også er er det store utfordringer, med myndighetsrollen og med tiltak. Økte kostnader, men dette går på den enkelte huseier.  </a:t>
            </a:r>
          </a:p>
          <a:p>
            <a:r>
              <a:rPr lang="nb-NO" sz="1200" kern="1200" dirty="0">
                <a:solidFill>
                  <a:schemeClr val="tx1"/>
                </a:solidFill>
                <a:effectLst/>
                <a:latin typeface="+mn-lt"/>
                <a:ea typeface="+mn-ea"/>
                <a:cs typeface="+mn-cs"/>
              </a:rPr>
              <a:t> </a:t>
            </a:r>
          </a:p>
          <a:p>
            <a:r>
              <a:rPr lang="nb-NO" sz="1200" kern="1200" dirty="0">
                <a:solidFill>
                  <a:schemeClr val="tx1"/>
                </a:solidFill>
                <a:effectLst/>
                <a:latin typeface="+mn-lt"/>
                <a:ea typeface="+mn-ea"/>
                <a:cs typeface="+mn-cs"/>
              </a:rPr>
              <a:t>Nasjonal handlingsplan: </a:t>
            </a:r>
          </a:p>
          <a:p>
            <a:pPr lvl="0"/>
            <a:r>
              <a:rPr lang="nb-NO" sz="1200" kern="1200" dirty="0">
                <a:solidFill>
                  <a:schemeClr val="tx1"/>
                </a:solidFill>
                <a:effectLst/>
                <a:latin typeface="+mn-lt"/>
                <a:ea typeface="+mn-ea"/>
                <a:cs typeface="+mn-cs"/>
              </a:rPr>
              <a:t>For å lukke  bruddet mot EUs avløpsdirektiv</a:t>
            </a:r>
          </a:p>
          <a:p>
            <a:pPr lvl="0"/>
            <a:r>
              <a:rPr lang="nb-NO" sz="1200" kern="1200" dirty="0">
                <a:solidFill>
                  <a:schemeClr val="tx1"/>
                </a:solidFill>
                <a:effectLst/>
                <a:latin typeface="+mn-lt"/>
                <a:ea typeface="+mn-ea"/>
                <a:cs typeface="+mn-cs"/>
              </a:rPr>
              <a:t>For samordning og prioritering av tiltakene – ikke kapasitet i markedet eller forvaltningen til å gjøre «alt» samtidig. Framdriftsplan</a:t>
            </a:r>
          </a:p>
          <a:p>
            <a:pPr lvl="0"/>
            <a:r>
              <a:rPr lang="nb-NO" sz="1200" kern="1200" dirty="0">
                <a:solidFill>
                  <a:schemeClr val="tx1"/>
                </a:solidFill>
                <a:effectLst/>
                <a:latin typeface="+mn-lt"/>
                <a:ea typeface="+mn-ea"/>
                <a:cs typeface="+mn-cs"/>
              </a:rPr>
              <a:t>For å sikre rasjonelle og bærekraftige løsninger</a:t>
            </a:r>
          </a:p>
          <a:p>
            <a:pPr lvl="0"/>
            <a:r>
              <a:rPr lang="nb-NO" sz="1200" kern="1200" dirty="0">
                <a:solidFill>
                  <a:schemeClr val="tx1"/>
                </a:solidFill>
                <a:effectLst/>
                <a:latin typeface="+mn-lt"/>
                <a:ea typeface="+mn-ea"/>
                <a:cs typeface="+mn-cs"/>
              </a:rPr>
              <a:t>Kompetansebygging, sammen med </a:t>
            </a:r>
            <a:r>
              <a:rPr lang="nb-NO" sz="1200" kern="1200" dirty="0" err="1">
                <a:solidFill>
                  <a:schemeClr val="tx1"/>
                </a:solidFill>
                <a:effectLst/>
                <a:latin typeface="+mn-lt"/>
                <a:ea typeface="+mn-ea"/>
                <a:cs typeface="+mn-cs"/>
              </a:rPr>
              <a:t>FoUI</a:t>
            </a:r>
            <a:r>
              <a:rPr lang="nb-NO" sz="1200" kern="1200" dirty="0">
                <a:solidFill>
                  <a:schemeClr val="tx1"/>
                </a:solidFill>
                <a:effectLst/>
                <a:latin typeface="+mn-lt"/>
                <a:ea typeface="+mn-ea"/>
                <a:cs typeface="+mn-cs"/>
              </a:rPr>
              <a:t> og markedet</a:t>
            </a:r>
          </a:p>
          <a:p>
            <a:pPr lvl="0"/>
            <a:r>
              <a:rPr lang="nb-NO" sz="1200" kern="1200" dirty="0">
                <a:solidFill>
                  <a:schemeClr val="tx1"/>
                </a:solidFill>
                <a:effectLst/>
                <a:latin typeface="+mn-lt"/>
                <a:ea typeface="+mn-ea"/>
                <a:cs typeface="+mn-cs"/>
              </a:rPr>
              <a:t>Potensiale for næringsutvikling og -vekst</a:t>
            </a:r>
          </a:p>
          <a:p>
            <a:endParaRPr lang="nb-NO" dirty="0"/>
          </a:p>
        </p:txBody>
      </p:sp>
      <p:sp>
        <p:nvSpPr>
          <p:cNvPr id="4" name="Plassholder for lysbildenummer 3"/>
          <p:cNvSpPr>
            <a:spLocks noGrp="1"/>
          </p:cNvSpPr>
          <p:nvPr>
            <p:ph type="sldNum" sz="quarter" idx="5"/>
          </p:nvPr>
        </p:nvSpPr>
        <p:spPr/>
        <p:txBody>
          <a:bodyPr/>
          <a:lstStyle/>
          <a:p>
            <a:fld id="{2844765E-D0F2-BD4F-AE8E-37054F9BDFA9}" type="slidenum">
              <a:rPr lang="nb-NO" smtClean="0"/>
              <a:t>7</a:t>
            </a:fld>
            <a:endParaRPr lang="nb-NO"/>
          </a:p>
        </p:txBody>
      </p:sp>
    </p:spTree>
    <p:extLst>
      <p:ext uri="{BB962C8B-B14F-4D97-AF65-F5344CB8AC3E}">
        <p14:creationId xmlns:p14="http://schemas.microsoft.com/office/powerpoint/2010/main" val="32214217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FAN-programmet: </a:t>
            </a:r>
          </a:p>
          <a:p>
            <a:endParaRPr lang="nb-NO" dirty="0"/>
          </a:p>
        </p:txBody>
      </p:sp>
      <p:sp>
        <p:nvSpPr>
          <p:cNvPr id="4" name="Plassholder for lysbildenummer 3"/>
          <p:cNvSpPr>
            <a:spLocks noGrp="1"/>
          </p:cNvSpPr>
          <p:nvPr>
            <p:ph type="sldNum" sz="quarter" idx="5"/>
          </p:nvPr>
        </p:nvSpPr>
        <p:spPr/>
        <p:txBody>
          <a:bodyPr/>
          <a:lstStyle/>
          <a:p>
            <a:fld id="{2844765E-D0F2-BD4F-AE8E-37054F9BDFA9}" type="slidenum">
              <a:rPr lang="nb-NO" smtClean="0"/>
              <a:t>8</a:t>
            </a:fld>
            <a:endParaRPr lang="nb-NO"/>
          </a:p>
        </p:txBody>
      </p:sp>
    </p:spTree>
    <p:extLst>
      <p:ext uri="{BB962C8B-B14F-4D97-AF65-F5344CB8AC3E}">
        <p14:creationId xmlns:p14="http://schemas.microsoft.com/office/powerpoint/2010/main" val="39199194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FAN-programmet: </a:t>
            </a:r>
          </a:p>
          <a:p>
            <a:endParaRPr lang="nb-NO" dirty="0"/>
          </a:p>
        </p:txBody>
      </p:sp>
      <p:sp>
        <p:nvSpPr>
          <p:cNvPr id="4" name="Plassholder for lysbildenummer 3"/>
          <p:cNvSpPr>
            <a:spLocks noGrp="1"/>
          </p:cNvSpPr>
          <p:nvPr>
            <p:ph type="sldNum" sz="quarter" idx="5"/>
          </p:nvPr>
        </p:nvSpPr>
        <p:spPr/>
        <p:txBody>
          <a:bodyPr/>
          <a:lstStyle/>
          <a:p>
            <a:fld id="{2844765E-D0F2-BD4F-AE8E-37054F9BDFA9}" type="slidenum">
              <a:rPr lang="nb-NO" smtClean="0"/>
              <a:t>9</a:t>
            </a:fld>
            <a:endParaRPr lang="nb-NO"/>
          </a:p>
        </p:txBody>
      </p:sp>
    </p:spTree>
    <p:extLst>
      <p:ext uri="{BB962C8B-B14F-4D97-AF65-F5344CB8AC3E}">
        <p14:creationId xmlns:p14="http://schemas.microsoft.com/office/powerpoint/2010/main" val="325161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FAN-programmet: </a:t>
            </a:r>
          </a:p>
          <a:p>
            <a:endParaRPr lang="nb-NO" dirty="0"/>
          </a:p>
        </p:txBody>
      </p:sp>
      <p:sp>
        <p:nvSpPr>
          <p:cNvPr id="4" name="Plassholder for lysbildenummer 3"/>
          <p:cNvSpPr>
            <a:spLocks noGrp="1"/>
          </p:cNvSpPr>
          <p:nvPr>
            <p:ph type="sldNum" sz="quarter" idx="5"/>
          </p:nvPr>
        </p:nvSpPr>
        <p:spPr/>
        <p:txBody>
          <a:bodyPr/>
          <a:lstStyle/>
          <a:p>
            <a:fld id="{2844765E-D0F2-BD4F-AE8E-37054F9BDFA9}" type="slidenum">
              <a:rPr lang="nb-NO" smtClean="0"/>
              <a:t>11</a:t>
            </a:fld>
            <a:endParaRPr lang="nb-NO"/>
          </a:p>
        </p:txBody>
      </p:sp>
    </p:spTree>
    <p:extLst>
      <p:ext uri="{BB962C8B-B14F-4D97-AF65-F5344CB8AC3E}">
        <p14:creationId xmlns:p14="http://schemas.microsoft.com/office/powerpoint/2010/main" val="4453636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2844765E-D0F2-BD4F-AE8E-37054F9BDFA9}" type="slidenum">
              <a:rPr lang="nb-NO" smtClean="0"/>
              <a:t>13</a:t>
            </a:fld>
            <a:endParaRPr lang="nb-NO"/>
          </a:p>
        </p:txBody>
      </p:sp>
    </p:spTree>
    <p:extLst>
      <p:ext uri="{BB962C8B-B14F-4D97-AF65-F5344CB8AC3E}">
        <p14:creationId xmlns:p14="http://schemas.microsoft.com/office/powerpoint/2010/main" val="27259694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10"/>
          </p:nvPr>
        </p:nvSpPr>
        <p:spPr/>
        <p:txBody>
          <a:bodyPr/>
          <a:lstStyle/>
          <a:p>
            <a:fld id="{775420C6-01D5-4812-9568-F02C5B613493}" type="slidenum">
              <a:rPr lang="nb-NO" smtClean="0"/>
              <a:t>14</a:t>
            </a:fld>
            <a:endParaRPr lang="nb-NO"/>
          </a:p>
        </p:txBody>
      </p:sp>
    </p:spTree>
    <p:extLst>
      <p:ext uri="{BB962C8B-B14F-4D97-AF65-F5344CB8AC3E}">
        <p14:creationId xmlns:p14="http://schemas.microsoft.com/office/powerpoint/2010/main" val="25334927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sz="1000" i="1" dirty="0"/>
          </a:p>
        </p:txBody>
      </p:sp>
      <p:sp>
        <p:nvSpPr>
          <p:cNvPr id="4" name="Plassholder for lysbil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7A39DA-0B12-7345-9519-60E4C761C8FE}"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808122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p:cNvSpPr>
            <a:spLocks noGrp="1"/>
          </p:cNvSpPr>
          <p:nvPr>
            <p:ph type="dt" sz="half" idx="10"/>
          </p:nvPr>
        </p:nvSpPr>
        <p:spPr/>
        <p:txBody>
          <a:bodyPr/>
          <a:lstStyle/>
          <a:p>
            <a:fld id="{85E2EB6E-DE6E-4BD6-A2ED-75F96E824CAF}" type="datetimeFigureOut">
              <a:rPr lang="nb-NO" smtClean="0"/>
              <a:t>20.05.2022</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A5DB6212-D53D-473E-A697-C05747B0C4B1}" type="slidenum">
              <a:rPr lang="nb-NO" smtClean="0"/>
              <a:t>‹#›</a:t>
            </a:fld>
            <a:endParaRPr lang="nb-NO"/>
          </a:p>
        </p:txBody>
      </p:sp>
    </p:spTree>
    <p:extLst>
      <p:ext uri="{BB962C8B-B14F-4D97-AF65-F5344CB8AC3E}">
        <p14:creationId xmlns:p14="http://schemas.microsoft.com/office/powerpoint/2010/main" val="27019475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loddrett tekst 2"/>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85E2EB6E-DE6E-4BD6-A2ED-75F96E824CAF}" type="datetimeFigureOut">
              <a:rPr lang="nb-NO" smtClean="0"/>
              <a:t>20.05.2022</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A5DB6212-D53D-473E-A697-C05747B0C4B1}" type="slidenum">
              <a:rPr lang="nb-NO" smtClean="0"/>
              <a:t>‹#›</a:t>
            </a:fld>
            <a:endParaRPr lang="nb-NO"/>
          </a:p>
        </p:txBody>
      </p:sp>
    </p:spTree>
    <p:extLst>
      <p:ext uri="{BB962C8B-B14F-4D97-AF65-F5344CB8AC3E}">
        <p14:creationId xmlns:p14="http://schemas.microsoft.com/office/powerpoint/2010/main" val="37599833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8724900" y="365125"/>
            <a:ext cx="2628900" cy="5811838"/>
          </a:xfrm>
        </p:spPr>
        <p:txBody>
          <a:bodyPr vert="eaVert"/>
          <a:lstStyle/>
          <a:p>
            <a:r>
              <a:rPr lang="nb-NO"/>
              <a:t>Klikk for å redigere tittelstil</a:t>
            </a:r>
          </a:p>
        </p:txBody>
      </p:sp>
      <p:sp>
        <p:nvSpPr>
          <p:cNvPr id="3" name="Plassholder for loddrett tekst 2"/>
          <p:cNvSpPr>
            <a:spLocks noGrp="1"/>
          </p:cNvSpPr>
          <p:nvPr>
            <p:ph type="body" orient="vert" idx="1"/>
          </p:nvPr>
        </p:nvSpPr>
        <p:spPr>
          <a:xfrm>
            <a:off x="838200" y="365125"/>
            <a:ext cx="7734300" cy="5811838"/>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85E2EB6E-DE6E-4BD6-A2ED-75F96E824CAF}" type="datetimeFigureOut">
              <a:rPr lang="nb-NO" smtClean="0"/>
              <a:t>20.05.2022</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A5DB6212-D53D-473E-A697-C05747B0C4B1}" type="slidenum">
              <a:rPr lang="nb-NO" smtClean="0"/>
              <a:t>‹#›</a:t>
            </a:fld>
            <a:endParaRPr lang="nb-NO"/>
          </a:p>
        </p:txBody>
      </p:sp>
    </p:spTree>
    <p:extLst>
      <p:ext uri="{BB962C8B-B14F-4D97-AF65-F5344CB8AC3E}">
        <p14:creationId xmlns:p14="http://schemas.microsoft.com/office/powerpoint/2010/main" val="16791991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p:cNvSpPr>
            <a:spLocks noGrp="1"/>
          </p:cNvSpPr>
          <p:nvPr>
            <p:ph type="dt" sz="half" idx="10"/>
          </p:nvPr>
        </p:nvSpPr>
        <p:spPr/>
        <p:txBody>
          <a:bodyPr/>
          <a:lstStyle/>
          <a:p>
            <a:fld id="{85E2EB6E-DE6E-4BD6-A2ED-75F96E824CAF}" type="datetimeFigureOut">
              <a:rPr lang="nb-NO" smtClean="0"/>
              <a:t>20.05.2022</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A5DB6212-D53D-473E-A697-C05747B0C4B1}" type="slidenum">
              <a:rPr lang="nb-NO" smtClean="0"/>
              <a:t>‹#›</a:t>
            </a:fld>
            <a:endParaRPr lang="nb-NO"/>
          </a:p>
        </p:txBody>
      </p:sp>
    </p:spTree>
    <p:extLst>
      <p:ext uri="{BB962C8B-B14F-4D97-AF65-F5344CB8AC3E}">
        <p14:creationId xmlns:p14="http://schemas.microsoft.com/office/powerpoint/2010/main" val="27182366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85E2EB6E-DE6E-4BD6-A2ED-75F96E824CAF}" type="datetimeFigureOut">
              <a:rPr lang="nb-NO" smtClean="0"/>
              <a:t>20.05.2022</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A5DB6212-D53D-473E-A697-C05747B0C4B1}" type="slidenum">
              <a:rPr lang="nb-NO" smtClean="0"/>
              <a:t>‹#›</a:t>
            </a:fld>
            <a:endParaRPr lang="nb-NO"/>
          </a:p>
        </p:txBody>
      </p:sp>
    </p:spTree>
    <p:extLst>
      <p:ext uri="{BB962C8B-B14F-4D97-AF65-F5344CB8AC3E}">
        <p14:creationId xmlns:p14="http://schemas.microsoft.com/office/powerpoint/2010/main" val="16481191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831850" y="1709738"/>
            <a:ext cx="10515600" cy="2852737"/>
          </a:xfrm>
        </p:spPr>
        <p:txBody>
          <a:bodyPr anchor="b"/>
          <a:lstStyle>
            <a:lvl1pPr>
              <a:defRPr sz="6000"/>
            </a:lvl1pPr>
          </a:lstStyle>
          <a:p>
            <a:r>
              <a:rPr lang="nb-NO"/>
              <a:t>Klikk for å redigere tittelstil</a:t>
            </a:r>
          </a:p>
        </p:txBody>
      </p:sp>
      <p:sp>
        <p:nvSpPr>
          <p:cNvPr id="3" name="Plassholder f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Plassholder for dato 3"/>
          <p:cNvSpPr>
            <a:spLocks noGrp="1"/>
          </p:cNvSpPr>
          <p:nvPr>
            <p:ph type="dt" sz="half" idx="10"/>
          </p:nvPr>
        </p:nvSpPr>
        <p:spPr/>
        <p:txBody>
          <a:bodyPr/>
          <a:lstStyle/>
          <a:p>
            <a:fld id="{85E2EB6E-DE6E-4BD6-A2ED-75F96E824CAF}" type="datetimeFigureOut">
              <a:rPr lang="nb-NO" smtClean="0"/>
              <a:t>20.05.2022</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A5DB6212-D53D-473E-A697-C05747B0C4B1}" type="slidenum">
              <a:rPr lang="nb-NO" smtClean="0"/>
              <a:t>‹#›</a:t>
            </a:fld>
            <a:endParaRPr lang="nb-NO"/>
          </a:p>
        </p:txBody>
      </p:sp>
    </p:spTree>
    <p:extLst>
      <p:ext uri="{BB962C8B-B14F-4D97-AF65-F5344CB8AC3E}">
        <p14:creationId xmlns:p14="http://schemas.microsoft.com/office/powerpoint/2010/main" val="22618994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sz="half" idx="1"/>
          </p:nvPr>
        </p:nvSpPr>
        <p:spPr>
          <a:xfrm>
            <a:off x="838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6172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p:cNvSpPr>
            <a:spLocks noGrp="1"/>
          </p:cNvSpPr>
          <p:nvPr>
            <p:ph type="dt" sz="half" idx="10"/>
          </p:nvPr>
        </p:nvSpPr>
        <p:spPr/>
        <p:txBody>
          <a:bodyPr/>
          <a:lstStyle/>
          <a:p>
            <a:fld id="{85E2EB6E-DE6E-4BD6-A2ED-75F96E824CAF}" type="datetimeFigureOut">
              <a:rPr lang="nb-NO" smtClean="0"/>
              <a:t>20.05.2022</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A5DB6212-D53D-473E-A697-C05747B0C4B1}" type="slidenum">
              <a:rPr lang="nb-NO" smtClean="0"/>
              <a:t>‹#›</a:t>
            </a:fld>
            <a:endParaRPr lang="nb-NO"/>
          </a:p>
        </p:txBody>
      </p:sp>
    </p:spTree>
    <p:extLst>
      <p:ext uri="{BB962C8B-B14F-4D97-AF65-F5344CB8AC3E}">
        <p14:creationId xmlns:p14="http://schemas.microsoft.com/office/powerpoint/2010/main" val="25245993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p:cNvSpPr>
            <a:spLocks noGrp="1"/>
          </p:cNvSpPr>
          <p:nvPr>
            <p:ph sz="half" idx="2"/>
          </p:nvPr>
        </p:nvSpPr>
        <p:spPr>
          <a:xfrm>
            <a:off x="839788" y="2505075"/>
            <a:ext cx="5157787"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p:cNvSpPr>
            <a:spLocks noGrp="1"/>
          </p:cNvSpPr>
          <p:nvPr>
            <p:ph sz="quarter" idx="4"/>
          </p:nvPr>
        </p:nvSpPr>
        <p:spPr>
          <a:xfrm>
            <a:off x="6172200" y="2505075"/>
            <a:ext cx="5183188"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p:cNvSpPr>
            <a:spLocks noGrp="1"/>
          </p:cNvSpPr>
          <p:nvPr>
            <p:ph type="dt" sz="half" idx="10"/>
          </p:nvPr>
        </p:nvSpPr>
        <p:spPr/>
        <p:txBody>
          <a:bodyPr/>
          <a:lstStyle/>
          <a:p>
            <a:fld id="{85E2EB6E-DE6E-4BD6-A2ED-75F96E824CAF}" type="datetimeFigureOut">
              <a:rPr lang="nb-NO" smtClean="0"/>
              <a:t>20.05.2022</a:t>
            </a:fld>
            <a:endParaRPr lang="nb-NO"/>
          </a:p>
        </p:txBody>
      </p:sp>
      <p:sp>
        <p:nvSpPr>
          <p:cNvPr id="8" name="Plassholder for bunntekst 7"/>
          <p:cNvSpPr>
            <a:spLocks noGrp="1"/>
          </p:cNvSpPr>
          <p:nvPr>
            <p:ph type="ftr" sz="quarter" idx="11"/>
          </p:nvPr>
        </p:nvSpPr>
        <p:spPr/>
        <p:txBody>
          <a:bodyPr/>
          <a:lstStyle/>
          <a:p>
            <a:endParaRPr lang="nb-NO"/>
          </a:p>
        </p:txBody>
      </p:sp>
      <p:sp>
        <p:nvSpPr>
          <p:cNvPr id="9" name="Plassholder for lysbildenummer 8"/>
          <p:cNvSpPr>
            <a:spLocks noGrp="1"/>
          </p:cNvSpPr>
          <p:nvPr>
            <p:ph type="sldNum" sz="quarter" idx="12"/>
          </p:nvPr>
        </p:nvSpPr>
        <p:spPr/>
        <p:txBody>
          <a:bodyPr/>
          <a:lstStyle/>
          <a:p>
            <a:fld id="{A5DB6212-D53D-473E-A697-C05747B0C4B1}" type="slidenum">
              <a:rPr lang="nb-NO" smtClean="0"/>
              <a:t>‹#›</a:t>
            </a:fld>
            <a:endParaRPr lang="nb-NO"/>
          </a:p>
        </p:txBody>
      </p:sp>
    </p:spTree>
    <p:extLst>
      <p:ext uri="{BB962C8B-B14F-4D97-AF65-F5344CB8AC3E}">
        <p14:creationId xmlns:p14="http://schemas.microsoft.com/office/powerpoint/2010/main" val="17714524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dato 2"/>
          <p:cNvSpPr>
            <a:spLocks noGrp="1"/>
          </p:cNvSpPr>
          <p:nvPr>
            <p:ph type="dt" sz="half" idx="10"/>
          </p:nvPr>
        </p:nvSpPr>
        <p:spPr/>
        <p:txBody>
          <a:bodyPr/>
          <a:lstStyle/>
          <a:p>
            <a:fld id="{85E2EB6E-DE6E-4BD6-A2ED-75F96E824CAF}" type="datetimeFigureOut">
              <a:rPr lang="nb-NO" smtClean="0"/>
              <a:t>20.05.2022</a:t>
            </a:fld>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A5DB6212-D53D-473E-A697-C05747B0C4B1}" type="slidenum">
              <a:rPr lang="nb-NO" smtClean="0"/>
              <a:t>‹#›</a:t>
            </a:fld>
            <a:endParaRPr lang="nb-NO"/>
          </a:p>
        </p:txBody>
      </p:sp>
    </p:spTree>
    <p:extLst>
      <p:ext uri="{BB962C8B-B14F-4D97-AF65-F5344CB8AC3E}">
        <p14:creationId xmlns:p14="http://schemas.microsoft.com/office/powerpoint/2010/main" val="39551963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85E2EB6E-DE6E-4BD6-A2ED-75F96E824CAF}" type="datetimeFigureOut">
              <a:rPr lang="nb-NO" smtClean="0"/>
              <a:t>20.05.2022</a:t>
            </a:fld>
            <a:endParaRPr lang="nb-NO"/>
          </a:p>
        </p:txBody>
      </p:sp>
      <p:sp>
        <p:nvSpPr>
          <p:cNvPr id="3" name="Plassholder for bunntekst 2"/>
          <p:cNvSpPr>
            <a:spLocks noGrp="1"/>
          </p:cNvSpPr>
          <p:nvPr>
            <p:ph type="ftr" sz="quarter" idx="11"/>
          </p:nvPr>
        </p:nvSpPr>
        <p:spPr/>
        <p:txBody>
          <a:bodyPr/>
          <a:lstStyle/>
          <a:p>
            <a:endParaRPr lang="nb-NO"/>
          </a:p>
        </p:txBody>
      </p:sp>
      <p:sp>
        <p:nvSpPr>
          <p:cNvPr id="4" name="Plassholder for lysbildenummer 3"/>
          <p:cNvSpPr>
            <a:spLocks noGrp="1"/>
          </p:cNvSpPr>
          <p:nvPr>
            <p:ph type="sldNum" sz="quarter" idx="12"/>
          </p:nvPr>
        </p:nvSpPr>
        <p:spPr/>
        <p:txBody>
          <a:bodyPr/>
          <a:lstStyle/>
          <a:p>
            <a:fld id="{A5DB6212-D53D-473E-A697-C05747B0C4B1}" type="slidenum">
              <a:rPr lang="nb-NO" smtClean="0"/>
              <a:t>‹#›</a:t>
            </a:fld>
            <a:endParaRPr lang="nb-NO"/>
          </a:p>
        </p:txBody>
      </p:sp>
    </p:spTree>
    <p:extLst>
      <p:ext uri="{BB962C8B-B14F-4D97-AF65-F5344CB8AC3E}">
        <p14:creationId xmlns:p14="http://schemas.microsoft.com/office/powerpoint/2010/main" val="38727638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p:cNvSpPr>
            <a:spLocks noGrp="1"/>
          </p:cNvSpPr>
          <p:nvPr>
            <p:ph type="dt" sz="half" idx="10"/>
          </p:nvPr>
        </p:nvSpPr>
        <p:spPr/>
        <p:txBody>
          <a:bodyPr/>
          <a:lstStyle/>
          <a:p>
            <a:fld id="{85E2EB6E-DE6E-4BD6-A2ED-75F96E824CAF}" type="datetimeFigureOut">
              <a:rPr lang="nb-NO" smtClean="0"/>
              <a:t>20.05.2022</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A5DB6212-D53D-473E-A697-C05747B0C4B1}" type="slidenum">
              <a:rPr lang="nb-NO" smtClean="0"/>
              <a:t>‹#›</a:t>
            </a:fld>
            <a:endParaRPr lang="nb-NO"/>
          </a:p>
        </p:txBody>
      </p:sp>
    </p:spTree>
    <p:extLst>
      <p:ext uri="{BB962C8B-B14F-4D97-AF65-F5344CB8AC3E}">
        <p14:creationId xmlns:p14="http://schemas.microsoft.com/office/powerpoint/2010/main" val="3215034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85E2EB6E-DE6E-4BD6-A2ED-75F96E824CAF}" type="datetimeFigureOut">
              <a:rPr lang="nb-NO" smtClean="0"/>
              <a:t>20.05.2022</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A5DB6212-D53D-473E-A697-C05747B0C4B1}" type="slidenum">
              <a:rPr lang="nb-NO" smtClean="0"/>
              <a:t>‹#›</a:t>
            </a:fld>
            <a:endParaRPr lang="nb-NO"/>
          </a:p>
        </p:txBody>
      </p:sp>
    </p:spTree>
    <p:extLst>
      <p:ext uri="{BB962C8B-B14F-4D97-AF65-F5344CB8AC3E}">
        <p14:creationId xmlns:p14="http://schemas.microsoft.com/office/powerpoint/2010/main" val="22876783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Dra bildet til plassholderen eller klikk ikonet for å legge til</a:t>
            </a:r>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p:cNvSpPr>
            <a:spLocks noGrp="1"/>
          </p:cNvSpPr>
          <p:nvPr>
            <p:ph type="dt" sz="half" idx="10"/>
          </p:nvPr>
        </p:nvSpPr>
        <p:spPr/>
        <p:txBody>
          <a:bodyPr/>
          <a:lstStyle/>
          <a:p>
            <a:fld id="{85E2EB6E-DE6E-4BD6-A2ED-75F96E824CAF}" type="datetimeFigureOut">
              <a:rPr lang="nb-NO" smtClean="0"/>
              <a:t>20.05.2022</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A5DB6212-D53D-473E-A697-C05747B0C4B1}" type="slidenum">
              <a:rPr lang="nb-NO" smtClean="0"/>
              <a:t>‹#›</a:t>
            </a:fld>
            <a:endParaRPr lang="nb-NO"/>
          </a:p>
        </p:txBody>
      </p:sp>
    </p:spTree>
    <p:extLst>
      <p:ext uri="{BB962C8B-B14F-4D97-AF65-F5344CB8AC3E}">
        <p14:creationId xmlns:p14="http://schemas.microsoft.com/office/powerpoint/2010/main" val="41647586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loddrett tekst 2"/>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85E2EB6E-DE6E-4BD6-A2ED-75F96E824CAF}" type="datetimeFigureOut">
              <a:rPr lang="nb-NO" smtClean="0"/>
              <a:t>20.05.2022</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A5DB6212-D53D-473E-A697-C05747B0C4B1}" type="slidenum">
              <a:rPr lang="nb-NO" smtClean="0"/>
              <a:t>‹#›</a:t>
            </a:fld>
            <a:endParaRPr lang="nb-NO"/>
          </a:p>
        </p:txBody>
      </p:sp>
    </p:spTree>
    <p:extLst>
      <p:ext uri="{BB962C8B-B14F-4D97-AF65-F5344CB8AC3E}">
        <p14:creationId xmlns:p14="http://schemas.microsoft.com/office/powerpoint/2010/main" val="17987173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8724900" y="365125"/>
            <a:ext cx="2628900" cy="5811838"/>
          </a:xfrm>
        </p:spPr>
        <p:txBody>
          <a:bodyPr vert="eaVert"/>
          <a:lstStyle/>
          <a:p>
            <a:r>
              <a:rPr lang="nb-NO"/>
              <a:t>Klikk for å redigere tittelstil</a:t>
            </a:r>
          </a:p>
        </p:txBody>
      </p:sp>
      <p:sp>
        <p:nvSpPr>
          <p:cNvPr id="3" name="Plassholder for loddrett tekst 2"/>
          <p:cNvSpPr>
            <a:spLocks noGrp="1"/>
          </p:cNvSpPr>
          <p:nvPr>
            <p:ph type="body" orient="vert" idx="1"/>
          </p:nvPr>
        </p:nvSpPr>
        <p:spPr>
          <a:xfrm>
            <a:off x="838200" y="365125"/>
            <a:ext cx="7734300" cy="5811838"/>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85E2EB6E-DE6E-4BD6-A2ED-75F96E824CAF}" type="datetimeFigureOut">
              <a:rPr lang="nb-NO" smtClean="0"/>
              <a:t>20.05.2022</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A5DB6212-D53D-473E-A697-C05747B0C4B1}" type="slidenum">
              <a:rPr lang="nb-NO" smtClean="0"/>
              <a:t>‹#›</a:t>
            </a:fld>
            <a:endParaRPr lang="nb-NO"/>
          </a:p>
        </p:txBody>
      </p:sp>
    </p:spTree>
    <p:extLst>
      <p:ext uri="{BB962C8B-B14F-4D97-AF65-F5344CB8AC3E}">
        <p14:creationId xmlns:p14="http://schemas.microsoft.com/office/powerpoint/2010/main" val="25597082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831850" y="1709738"/>
            <a:ext cx="10515600" cy="2852737"/>
          </a:xfrm>
        </p:spPr>
        <p:txBody>
          <a:bodyPr anchor="b"/>
          <a:lstStyle>
            <a:lvl1pPr>
              <a:defRPr sz="6000"/>
            </a:lvl1pPr>
          </a:lstStyle>
          <a:p>
            <a:r>
              <a:rPr lang="nb-NO"/>
              <a:t>Klikk for å redigere tittelstil</a:t>
            </a:r>
          </a:p>
        </p:txBody>
      </p:sp>
      <p:sp>
        <p:nvSpPr>
          <p:cNvPr id="3" name="Plassholder f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Plassholder for dato 3"/>
          <p:cNvSpPr>
            <a:spLocks noGrp="1"/>
          </p:cNvSpPr>
          <p:nvPr>
            <p:ph type="dt" sz="half" idx="10"/>
          </p:nvPr>
        </p:nvSpPr>
        <p:spPr/>
        <p:txBody>
          <a:bodyPr/>
          <a:lstStyle/>
          <a:p>
            <a:fld id="{85E2EB6E-DE6E-4BD6-A2ED-75F96E824CAF}" type="datetimeFigureOut">
              <a:rPr lang="nb-NO" smtClean="0"/>
              <a:t>20.05.2022</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A5DB6212-D53D-473E-A697-C05747B0C4B1}" type="slidenum">
              <a:rPr lang="nb-NO" smtClean="0"/>
              <a:t>‹#›</a:t>
            </a:fld>
            <a:endParaRPr lang="nb-NO"/>
          </a:p>
        </p:txBody>
      </p:sp>
    </p:spTree>
    <p:extLst>
      <p:ext uri="{BB962C8B-B14F-4D97-AF65-F5344CB8AC3E}">
        <p14:creationId xmlns:p14="http://schemas.microsoft.com/office/powerpoint/2010/main" val="42928612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sz="half" idx="1"/>
          </p:nvPr>
        </p:nvSpPr>
        <p:spPr>
          <a:xfrm>
            <a:off x="838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6172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p:cNvSpPr>
            <a:spLocks noGrp="1"/>
          </p:cNvSpPr>
          <p:nvPr>
            <p:ph type="dt" sz="half" idx="10"/>
          </p:nvPr>
        </p:nvSpPr>
        <p:spPr/>
        <p:txBody>
          <a:bodyPr/>
          <a:lstStyle/>
          <a:p>
            <a:fld id="{85E2EB6E-DE6E-4BD6-A2ED-75F96E824CAF}" type="datetimeFigureOut">
              <a:rPr lang="nb-NO" smtClean="0"/>
              <a:t>20.05.2022</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A5DB6212-D53D-473E-A697-C05747B0C4B1}" type="slidenum">
              <a:rPr lang="nb-NO" smtClean="0"/>
              <a:t>‹#›</a:t>
            </a:fld>
            <a:endParaRPr lang="nb-NO"/>
          </a:p>
        </p:txBody>
      </p:sp>
    </p:spTree>
    <p:extLst>
      <p:ext uri="{BB962C8B-B14F-4D97-AF65-F5344CB8AC3E}">
        <p14:creationId xmlns:p14="http://schemas.microsoft.com/office/powerpoint/2010/main" val="42649444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p:cNvSpPr>
            <a:spLocks noGrp="1"/>
          </p:cNvSpPr>
          <p:nvPr>
            <p:ph sz="half" idx="2"/>
          </p:nvPr>
        </p:nvSpPr>
        <p:spPr>
          <a:xfrm>
            <a:off x="839788" y="2505075"/>
            <a:ext cx="5157787"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p:cNvSpPr>
            <a:spLocks noGrp="1"/>
          </p:cNvSpPr>
          <p:nvPr>
            <p:ph sz="quarter" idx="4"/>
          </p:nvPr>
        </p:nvSpPr>
        <p:spPr>
          <a:xfrm>
            <a:off x="6172200" y="2505075"/>
            <a:ext cx="5183188"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p:cNvSpPr>
            <a:spLocks noGrp="1"/>
          </p:cNvSpPr>
          <p:nvPr>
            <p:ph type="dt" sz="half" idx="10"/>
          </p:nvPr>
        </p:nvSpPr>
        <p:spPr/>
        <p:txBody>
          <a:bodyPr/>
          <a:lstStyle/>
          <a:p>
            <a:fld id="{85E2EB6E-DE6E-4BD6-A2ED-75F96E824CAF}" type="datetimeFigureOut">
              <a:rPr lang="nb-NO" smtClean="0"/>
              <a:t>20.05.2022</a:t>
            </a:fld>
            <a:endParaRPr lang="nb-NO"/>
          </a:p>
        </p:txBody>
      </p:sp>
      <p:sp>
        <p:nvSpPr>
          <p:cNvPr id="8" name="Plassholder for bunntekst 7"/>
          <p:cNvSpPr>
            <a:spLocks noGrp="1"/>
          </p:cNvSpPr>
          <p:nvPr>
            <p:ph type="ftr" sz="quarter" idx="11"/>
          </p:nvPr>
        </p:nvSpPr>
        <p:spPr/>
        <p:txBody>
          <a:bodyPr/>
          <a:lstStyle/>
          <a:p>
            <a:endParaRPr lang="nb-NO"/>
          </a:p>
        </p:txBody>
      </p:sp>
      <p:sp>
        <p:nvSpPr>
          <p:cNvPr id="9" name="Plassholder for lysbildenummer 8"/>
          <p:cNvSpPr>
            <a:spLocks noGrp="1"/>
          </p:cNvSpPr>
          <p:nvPr>
            <p:ph type="sldNum" sz="quarter" idx="12"/>
          </p:nvPr>
        </p:nvSpPr>
        <p:spPr/>
        <p:txBody>
          <a:bodyPr/>
          <a:lstStyle/>
          <a:p>
            <a:fld id="{A5DB6212-D53D-473E-A697-C05747B0C4B1}" type="slidenum">
              <a:rPr lang="nb-NO" smtClean="0"/>
              <a:t>‹#›</a:t>
            </a:fld>
            <a:endParaRPr lang="nb-NO"/>
          </a:p>
        </p:txBody>
      </p:sp>
    </p:spTree>
    <p:extLst>
      <p:ext uri="{BB962C8B-B14F-4D97-AF65-F5344CB8AC3E}">
        <p14:creationId xmlns:p14="http://schemas.microsoft.com/office/powerpoint/2010/main" val="37077708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dato 2"/>
          <p:cNvSpPr>
            <a:spLocks noGrp="1"/>
          </p:cNvSpPr>
          <p:nvPr>
            <p:ph type="dt" sz="half" idx="10"/>
          </p:nvPr>
        </p:nvSpPr>
        <p:spPr/>
        <p:txBody>
          <a:bodyPr/>
          <a:lstStyle/>
          <a:p>
            <a:fld id="{85E2EB6E-DE6E-4BD6-A2ED-75F96E824CAF}" type="datetimeFigureOut">
              <a:rPr lang="nb-NO" smtClean="0"/>
              <a:t>20.05.2022</a:t>
            </a:fld>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A5DB6212-D53D-473E-A697-C05747B0C4B1}" type="slidenum">
              <a:rPr lang="nb-NO" smtClean="0"/>
              <a:t>‹#›</a:t>
            </a:fld>
            <a:endParaRPr lang="nb-NO"/>
          </a:p>
        </p:txBody>
      </p:sp>
    </p:spTree>
    <p:extLst>
      <p:ext uri="{BB962C8B-B14F-4D97-AF65-F5344CB8AC3E}">
        <p14:creationId xmlns:p14="http://schemas.microsoft.com/office/powerpoint/2010/main" val="29090347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85E2EB6E-DE6E-4BD6-A2ED-75F96E824CAF}" type="datetimeFigureOut">
              <a:rPr lang="nb-NO" smtClean="0"/>
              <a:t>20.05.2022</a:t>
            </a:fld>
            <a:endParaRPr lang="nb-NO"/>
          </a:p>
        </p:txBody>
      </p:sp>
      <p:sp>
        <p:nvSpPr>
          <p:cNvPr id="3" name="Plassholder for bunntekst 2"/>
          <p:cNvSpPr>
            <a:spLocks noGrp="1"/>
          </p:cNvSpPr>
          <p:nvPr>
            <p:ph type="ftr" sz="quarter" idx="11"/>
          </p:nvPr>
        </p:nvSpPr>
        <p:spPr/>
        <p:txBody>
          <a:bodyPr/>
          <a:lstStyle/>
          <a:p>
            <a:endParaRPr lang="nb-NO"/>
          </a:p>
        </p:txBody>
      </p:sp>
      <p:sp>
        <p:nvSpPr>
          <p:cNvPr id="4" name="Plassholder for lysbildenummer 3"/>
          <p:cNvSpPr>
            <a:spLocks noGrp="1"/>
          </p:cNvSpPr>
          <p:nvPr>
            <p:ph type="sldNum" sz="quarter" idx="12"/>
          </p:nvPr>
        </p:nvSpPr>
        <p:spPr/>
        <p:txBody>
          <a:bodyPr/>
          <a:lstStyle/>
          <a:p>
            <a:fld id="{A5DB6212-D53D-473E-A697-C05747B0C4B1}" type="slidenum">
              <a:rPr lang="nb-NO" smtClean="0"/>
              <a:t>‹#›</a:t>
            </a:fld>
            <a:endParaRPr lang="nb-NO"/>
          </a:p>
        </p:txBody>
      </p:sp>
    </p:spTree>
    <p:extLst>
      <p:ext uri="{BB962C8B-B14F-4D97-AF65-F5344CB8AC3E}">
        <p14:creationId xmlns:p14="http://schemas.microsoft.com/office/powerpoint/2010/main" val="7415095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p:cNvSpPr>
            <a:spLocks noGrp="1"/>
          </p:cNvSpPr>
          <p:nvPr>
            <p:ph type="dt" sz="half" idx="10"/>
          </p:nvPr>
        </p:nvSpPr>
        <p:spPr/>
        <p:txBody>
          <a:bodyPr/>
          <a:lstStyle/>
          <a:p>
            <a:fld id="{85E2EB6E-DE6E-4BD6-A2ED-75F96E824CAF}" type="datetimeFigureOut">
              <a:rPr lang="nb-NO" smtClean="0"/>
              <a:t>20.05.2022</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A5DB6212-D53D-473E-A697-C05747B0C4B1}" type="slidenum">
              <a:rPr lang="nb-NO" smtClean="0"/>
              <a:t>‹#›</a:t>
            </a:fld>
            <a:endParaRPr lang="nb-NO"/>
          </a:p>
        </p:txBody>
      </p:sp>
    </p:spTree>
    <p:extLst>
      <p:ext uri="{BB962C8B-B14F-4D97-AF65-F5344CB8AC3E}">
        <p14:creationId xmlns:p14="http://schemas.microsoft.com/office/powerpoint/2010/main" val="172344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Dra bildet til plassholderen eller klikk ikonet for å legge til</a:t>
            </a:r>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p:cNvSpPr>
            <a:spLocks noGrp="1"/>
          </p:cNvSpPr>
          <p:nvPr>
            <p:ph type="dt" sz="half" idx="10"/>
          </p:nvPr>
        </p:nvSpPr>
        <p:spPr/>
        <p:txBody>
          <a:bodyPr/>
          <a:lstStyle/>
          <a:p>
            <a:fld id="{85E2EB6E-DE6E-4BD6-A2ED-75F96E824CAF}" type="datetimeFigureOut">
              <a:rPr lang="nb-NO" smtClean="0"/>
              <a:t>20.05.2022</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A5DB6212-D53D-473E-A697-C05747B0C4B1}" type="slidenum">
              <a:rPr lang="nb-NO" smtClean="0"/>
              <a:t>‹#›</a:t>
            </a:fld>
            <a:endParaRPr lang="nb-NO"/>
          </a:p>
        </p:txBody>
      </p:sp>
    </p:spTree>
    <p:extLst>
      <p:ext uri="{BB962C8B-B14F-4D97-AF65-F5344CB8AC3E}">
        <p14:creationId xmlns:p14="http://schemas.microsoft.com/office/powerpoint/2010/main" val="13972119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E2EB6E-DE6E-4BD6-A2ED-75F96E824CAF}" type="datetimeFigureOut">
              <a:rPr lang="nb-NO" smtClean="0"/>
              <a:t>20.05.2022</a:t>
            </a:fld>
            <a:endParaRPr lang="nb-NO"/>
          </a:p>
        </p:txBody>
      </p:sp>
      <p:sp>
        <p:nvSpPr>
          <p:cNvPr id="5" name="Plassholder for bunn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DB6212-D53D-473E-A697-C05747B0C4B1}" type="slidenum">
              <a:rPr lang="nb-NO" smtClean="0"/>
              <a:t>‹#›</a:t>
            </a:fld>
            <a:endParaRPr lang="nb-NO"/>
          </a:p>
        </p:txBody>
      </p:sp>
    </p:spTree>
    <p:extLst>
      <p:ext uri="{BB962C8B-B14F-4D97-AF65-F5344CB8AC3E}">
        <p14:creationId xmlns:p14="http://schemas.microsoft.com/office/powerpoint/2010/main" val="35370501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E2EB6E-DE6E-4BD6-A2ED-75F96E824CAF}" type="datetimeFigureOut">
              <a:rPr lang="nb-NO" smtClean="0"/>
              <a:t>20.05.2022</a:t>
            </a:fld>
            <a:endParaRPr lang="nb-NO"/>
          </a:p>
        </p:txBody>
      </p:sp>
      <p:sp>
        <p:nvSpPr>
          <p:cNvPr id="5" name="Plassholder for bunn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DB6212-D53D-473E-A697-C05747B0C4B1}" type="slidenum">
              <a:rPr lang="nb-NO" smtClean="0"/>
              <a:t>‹#›</a:t>
            </a:fld>
            <a:endParaRPr lang="nb-NO"/>
          </a:p>
        </p:txBody>
      </p:sp>
    </p:spTree>
    <p:extLst>
      <p:ext uri="{BB962C8B-B14F-4D97-AF65-F5344CB8AC3E}">
        <p14:creationId xmlns:p14="http://schemas.microsoft.com/office/powerpoint/2010/main" val="5595668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31.jpeg"/><Relationship Id="rId13" Type="http://schemas.openxmlformats.org/officeDocument/2006/relationships/image" Target="../media/image36.jpeg"/><Relationship Id="rId3" Type="http://schemas.openxmlformats.org/officeDocument/2006/relationships/image" Target="../media/image26.png"/><Relationship Id="rId7" Type="http://schemas.openxmlformats.org/officeDocument/2006/relationships/image" Target="../media/image30.svg"/><Relationship Id="rId12" Type="http://schemas.openxmlformats.org/officeDocument/2006/relationships/image" Target="../media/image35.png"/><Relationship Id="rId17" Type="http://schemas.openxmlformats.org/officeDocument/2006/relationships/image" Target="../media/image40.png"/><Relationship Id="rId2" Type="http://schemas.openxmlformats.org/officeDocument/2006/relationships/image" Target="../media/image25.jpeg"/><Relationship Id="rId16"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image" Target="../media/image29.png"/><Relationship Id="rId11" Type="http://schemas.openxmlformats.org/officeDocument/2006/relationships/image" Target="../media/image34.png"/><Relationship Id="rId5" Type="http://schemas.openxmlformats.org/officeDocument/2006/relationships/image" Target="../media/image28.jpeg"/><Relationship Id="rId15" Type="http://schemas.openxmlformats.org/officeDocument/2006/relationships/image" Target="../media/image38.jpeg"/><Relationship Id="rId10" Type="http://schemas.openxmlformats.org/officeDocument/2006/relationships/image" Target="../media/image33.jpeg"/><Relationship Id="rId4" Type="http://schemas.openxmlformats.org/officeDocument/2006/relationships/image" Target="../media/image27.png"/><Relationship Id="rId9" Type="http://schemas.openxmlformats.org/officeDocument/2006/relationships/image" Target="../media/image32.png"/><Relationship Id="rId14" Type="http://schemas.openxmlformats.org/officeDocument/2006/relationships/image" Target="../media/image37.jpeg"/></Relationships>
</file>

<file path=ppt/slides/_rels/slide1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42.tiff"/></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tif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8.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5" name="Bild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12880" y="536864"/>
            <a:ext cx="2483742" cy="675724"/>
          </a:xfrm>
          <a:prstGeom prst="rect">
            <a:avLst/>
          </a:prstGeom>
        </p:spPr>
      </p:pic>
      <p:sp>
        <p:nvSpPr>
          <p:cNvPr id="6" name="TekstSylinder 5"/>
          <p:cNvSpPr txBox="1"/>
          <p:nvPr/>
        </p:nvSpPr>
        <p:spPr>
          <a:xfrm>
            <a:off x="712880" y="1479944"/>
            <a:ext cx="10390549" cy="2800767"/>
          </a:xfrm>
          <a:prstGeom prst="rect">
            <a:avLst/>
          </a:prstGeom>
          <a:noFill/>
        </p:spPr>
        <p:txBody>
          <a:bodyPr wrap="square" rtlCol="0">
            <a:spAutoFit/>
          </a:bodyPr>
          <a:lstStyle/>
          <a:p>
            <a:r>
              <a:rPr lang="nb-NO" sz="4800" b="1" dirty="0">
                <a:solidFill>
                  <a:schemeClr val="bg1"/>
                </a:solidFill>
                <a:latin typeface="Whitney Book" pitchFamily="50" charset="0"/>
                <a:cs typeface="Whitney Book" pitchFamily="50" charset="0"/>
              </a:rPr>
              <a:t>Store utfordringer og muligheter for vannbransjen i årene som kommer!</a:t>
            </a:r>
          </a:p>
          <a:p>
            <a:r>
              <a:rPr lang="nb-NO" sz="6000" b="1" dirty="0">
                <a:solidFill>
                  <a:schemeClr val="bg1"/>
                </a:solidFill>
                <a:latin typeface="Whitney Book" pitchFamily="50" charset="0"/>
                <a:cs typeface="Whitney Book" pitchFamily="50" charset="0"/>
              </a:rPr>
              <a:t>VA MESSENE</a:t>
            </a:r>
            <a:r>
              <a:rPr lang="nb-NO" sz="6000" dirty="0">
                <a:solidFill>
                  <a:schemeClr val="bg1"/>
                </a:solidFill>
                <a:latin typeface="Whitney Book" pitchFamily="50" charset="0"/>
                <a:cs typeface="Whitney Book" pitchFamily="50" charset="0"/>
              </a:rPr>
              <a:t> </a:t>
            </a:r>
            <a:r>
              <a:rPr lang="nb-NO" sz="6000" b="1" dirty="0">
                <a:solidFill>
                  <a:schemeClr val="bg1"/>
                </a:solidFill>
                <a:latin typeface="Whitney Book" pitchFamily="50" charset="0"/>
                <a:cs typeface="Whitney Book" pitchFamily="50" charset="0"/>
              </a:rPr>
              <a:t>2022</a:t>
            </a:r>
          </a:p>
          <a:p>
            <a:r>
              <a:rPr lang="nb-NO" sz="2000" b="1" i="1" dirty="0">
                <a:solidFill>
                  <a:schemeClr val="bg1"/>
                </a:solidFill>
                <a:latin typeface="Whitney Book" pitchFamily="50" charset="0"/>
                <a:cs typeface="Whitney Book" pitchFamily="50" charset="0"/>
              </a:rPr>
              <a:t>Kristiansand 8. mars, Bergen 10. mars, Oslo 15. mars og Trondheim 17. mars</a:t>
            </a:r>
            <a:endParaRPr lang="nb-NO" sz="2000" i="1" dirty="0">
              <a:solidFill>
                <a:schemeClr val="bg1"/>
              </a:solidFill>
              <a:latin typeface="Whitney Book" pitchFamily="50" charset="0"/>
              <a:cs typeface="Whitney Book" pitchFamily="50" charset="0"/>
            </a:endParaRPr>
          </a:p>
        </p:txBody>
      </p:sp>
      <p:sp>
        <p:nvSpPr>
          <p:cNvPr id="9" name="TekstSylinder 8"/>
          <p:cNvSpPr txBox="1"/>
          <p:nvPr/>
        </p:nvSpPr>
        <p:spPr>
          <a:xfrm>
            <a:off x="712880" y="4910079"/>
            <a:ext cx="7180544" cy="2215991"/>
          </a:xfrm>
          <a:prstGeom prst="rect">
            <a:avLst/>
          </a:prstGeom>
          <a:noFill/>
        </p:spPr>
        <p:txBody>
          <a:bodyPr wrap="square" rtlCol="0">
            <a:spAutoFit/>
          </a:bodyPr>
          <a:lstStyle/>
          <a:p>
            <a:r>
              <a:rPr lang="nb-NO" sz="2800" dirty="0">
                <a:solidFill>
                  <a:schemeClr val="accent1"/>
                </a:solidFill>
                <a:latin typeface="Whitney Book" pitchFamily="50" charset="0"/>
                <a:cs typeface="Whitney Book" pitchFamily="50" charset="0"/>
              </a:rPr>
              <a:t>Thomas Breen / Thomas Langeland Jørgensen</a:t>
            </a:r>
          </a:p>
          <a:p>
            <a:r>
              <a:rPr lang="nb-NO" sz="2800" dirty="0">
                <a:solidFill>
                  <a:schemeClr val="accent1"/>
                </a:solidFill>
                <a:latin typeface="Whitney Book" pitchFamily="50" charset="0"/>
                <a:cs typeface="Whitney Book" pitchFamily="50" charset="0"/>
              </a:rPr>
              <a:t>direktør / stabsleder</a:t>
            </a:r>
          </a:p>
          <a:p>
            <a:r>
              <a:rPr lang="nb-NO" sz="2800" dirty="0">
                <a:solidFill>
                  <a:schemeClr val="accent1"/>
                </a:solidFill>
                <a:latin typeface="Whitney Book" pitchFamily="50" charset="0"/>
                <a:cs typeface="Whitney Book" pitchFamily="50" charset="0"/>
              </a:rPr>
              <a:t>Norsk Vann</a:t>
            </a:r>
          </a:p>
          <a:p>
            <a:endParaRPr lang="nb-NO" dirty="0">
              <a:solidFill>
                <a:schemeClr val="bg1"/>
              </a:solidFill>
              <a:latin typeface="Whitney Book" pitchFamily="50" charset="0"/>
              <a:cs typeface="Whitney Book" pitchFamily="50" charset="0"/>
            </a:endParaRPr>
          </a:p>
          <a:p>
            <a:endParaRPr lang="nb-NO" dirty="0">
              <a:solidFill>
                <a:schemeClr val="bg1"/>
              </a:solidFill>
              <a:latin typeface="Whitney Book" pitchFamily="50" charset="0"/>
              <a:cs typeface="Whitney Book" pitchFamily="50" charset="0"/>
            </a:endParaRPr>
          </a:p>
          <a:p>
            <a:endParaRPr lang="nb-NO" dirty="0">
              <a:solidFill>
                <a:schemeClr val="bg1"/>
              </a:solidFill>
              <a:latin typeface="Whitney Book" pitchFamily="50" charset="0"/>
              <a:cs typeface="Whitney Book" pitchFamily="50" charset="0"/>
            </a:endParaRPr>
          </a:p>
        </p:txBody>
      </p:sp>
    </p:spTree>
    <p:extLst>
      <p:ext uri="{BB962C8B-B14F-4D97-AF65-F5344CB8AC3E}">
        <p14:creationId xmlns:p14="http://schemas.microsoft.com/office/powerpoint/2010/main" val="35228894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98D01654-253F-F040-B6F4-D2D31F072935}"/>
              </a:ext>
            </a:extLst>
          </p:cNvPr>
          <p:cNvSpPr>
            <a:spLocks noGrp="1"/>
          </p:cNvSpPr>
          <p:nvPr>
            <p:ph type="title"/>
          </p:nvPr>
        </p:nvSpPr>
        <p:spPr>
          <a:xfrm>
            <a:off x="404813" y="365125"/>
            <a:ext cx="7969166" cy="1740401"/>
          </a:xfrm>
        </p:spPr>
        <p:txBody>
          <a:bodyPr>
            <a:normAutofit/>
          </a:bodyPr>
          <a:lstStyle/>
          <a:p>
            <a:r>
              <a:rPr lang="nb-NO" dirty="0">
                <a:latin typeface="Whitney Book" pitchFamily="2" charset="0"/>
                <a:cs typeface="Whitney Book" pitchFamily="2" charset="0"/>
              </a:rPr>
              <a:t>FAN-programmet – </a:t>
            </a:r>
            <a:br>
              <a:rPr lang="nb-NO" dirty="0">
                <a:latin typeface="Whitney Book" pitchFamily="2" charset="0"/>
                <a:cs typeface="Whitney Book" pitchFamily="2" charset="0"/>
              </a:rPr>
            </a:br>
            <a:r>
              <a:rPr lang="nb-NO" sz="3100" dirty="0">
                <a:latin typeface="Whitney Book" pitchFamily="2" charset="0"/>
                <a:cs typeface="Whitney Book" pitchFamily="2" charset="0"/>
              </a:rPr>
              <a:t>forskningsprogram for fjerning av næringsstoffer</a:t>
            </a:r>
          </a:p>
        </p:txBody>
      </p:sp>
      <p:pic>
        <p:nvPicPr>
          <p:cNvPr id="10" name="Plassholder for innhold 9" descr="Et bilde som inneholder tekst&#10;&#10;Automatisk generert beskrivelse">
            <a:extLst>
              <a:ext uri="{FF2B5EF4-FFF2-40B4-BE49-F238E27FC236}">
                <a16:creationId xmlns:a16="http://schemas.microsoft.com/office/drawing/2014/main" id="{36EF0797-548F-7648-B9CA-4525E38C51BC}"/>
              </a:ext>
            </a:extLst>
          </p:cNvPr>
          <p:cNvPicPr>
            <a:picLocks noGrp="1" noChangeAspect="1"/>
          </p:cNvPicPr>
          <p:nvPr>
            <p:ph sz="half" idx="1"/>
          </p:nvPr>
        </p:nvPicPr>
        <p:blipFill rotWithShape="1">
          <a:blip r:embed="rId2" cstate="email">
            <a:extLst>
              <a:ext uri="{28A0092B-C50C-407E-A947-70E740481C1C}">
                <a14:useLocalDpi xmlns:a14="http://schemas.microsoft.com/office/drawing/2010/main"/>
              </a:ext>
            </a:extLst>
          </a:blip>
          <a:srcRect/>
          <a:stretch/>
        </p:blipFill>
        <p:spPr>
          <a:xfrm>
            <a:off x="7549815" y="3952625"/>
            <a:ext cx="3514725" cy="2443162"/>
          </a:xfrm>
        </p:spPr>
      </p:pic>
      <p:pic>
        <p:nvPicPr>
          <p:cNvPr id="8" name="Plassholder for innhold 7">
            <a:extLst>
              <a:ext uri="{FF2B5EF4-FFF2-40B4-BE49-F238E27FC236}">
                <a16:creationId xmlns:a16="http://schemas.microsoft.com/office/drawing/2014/main" id="{5058546D-C004-4549-B16E-8C7CAC333F2A}"/>
              </a:ext>
            </a:extLst>
          </p:cNvPr>
          <p:cNvPicPr>
            <a:picLocks noGrp="1" noChangeAspect="1"/>
          </p:cNvPicPr>
          <p:nvPr>
            <p:ph sz="half" idx="2"/>
          </p:nvPr>
        </p:nvPicPr>
        <p:blipFill rotWithShape="1">
          <a:blip r:embed="rId3" cstate="email">
            <a:extLst>
              <a:ext uri="{28A0092B-C50C-407E-A947-70E740481C1C}">
                <a14:useLocalDpi xmlns:a14="http://schemas.microsoft.com/office/drawing/2010/main"/>
              </a:ext>
            </a:extLst>
          </a:blip>
          <a:srcRect/>
          <a:stretch/>
        </p:blipFill>
        <p:spPr>
          <a:xfrm>
            <a:off x="9222582" y="266010"/>
            <a:ext cx="2714625" cy="3885639"/>
          </a:xfrm>
        </p:spPr>
      </p:pic>
      <p:sp>
        <p:nvSpPr>
          <p:cNvPr id="12" name="TekstSylinder 11">
            <a:extLst>
              <a:ext uri="{FF2B5EF4-FFF2-40B4-BE49-F238E27FC236}">
                <a16:creationId xmlns:a16="http://schemas.microsoft.com/office/drawing/2014/main" id="{5721A91C-FCD1-CE42-A5F2-21A0524B9389}"/>
              </a:ext>
            </a:extLst>
          </p:cNvPr>
          <p:cNvSpPr txBox="1"/>
          <p:nvPr/>
        </p:nvSpPr>
        <p:spPr>
          <a:xfrm>
            <a:off x="404813" y="1967466"/>
            <a:ext cx="6020050" cy="3970318"/>
          </a:xfrm>
          <a:prstGeom prst="rect">
            <a:avLst/>
          </a:prstGeom>
          <a:noFill/>
        </p:spPr>
        <p:txBody>
          <a:bodyPr wrap="square">
            <a:spAutoFit/>
          </a:bodyPr>
          <a:lstStyle/>
          <a:p>
            <a:endParaRPr lang="nb-NO" sz="1800" dirty="0">
              <a:effectLst/>
              <a:latin typeface="Times New Roman" panose="02020603050405020304" pitchFamily="18" charset="0"/>
              <a:ea typeface="Times New Roman" panose="02020603050405020304" pitchFamily="18" charset="0"/>
            </a:endParaRPr>
          </a:p>
          <a:p>
            <a:r>
              <a:rPr lang="nb-NO" sz="1800" dirty="0">
                <a:effectLst/>
                <a:latin typeface="Whitney Book" pitchFamily="2" charset="0"/>
                <a:ea typeface="Times New Roman" panose="02020603050405020304" pitchFamily="18" charset="0"/>
                <a:cs typeface="Whitney Book" pitchFamily="2" charset="0"/>
              </a:rPr>
              <a:t>Etablert i 1988 – SFT, finansiert av NTNF med 9 </a:t>
            </a:r>
            <a:r>
              <a:rPr lang="nb-NO" sz="1800" dirty="0" err="1">
                <a:effectLst/>
                <a:latin typeface="Whitney Book" pitchFamily="2" charset="0"/>
                <a:ea typeface="Times New Roman" panose="02020603050405020304" pitchFamily="18" charset="0"/>
                <a:cs typeface="Whitney Book" pitchFamily="2" charset="0"/>
              </a:rPr>
              <a:t>mill</a:t>
            </a:r>
            <a:r>
              <a:rPr lang="nb-NO" sz="1800" dirty="0">
                <a:effectLst/>
                <a:latin typeface="Whitney Book" pitchFamily="2" charset="0"/>
                <a:ea typeface="Times New Roman" panose="02020603050405020304" pitchFamily="18" charset="0"/>
                <a:cs typeface="Whitney Book" pitchFamily="2" charset="0"/>
              </a:rPr>
              <a:t> kr. </a:t>
            </a:r>
          </a:p>
          <a:p>
            <a:r>
              <a:rPr lang="nb-NO" sz="1800" dirty="0">
                <a:effectLst/>
                <a:latin typeface="Whitney Book" pitchFamily="2" charset="0"/>
                <a:ea typeface="Times New Roman" panose="02020603050405020304" pitchFamily="18" charset="0"/>
                <a:cs typeface="Whitney Book" pitchFamily="2" charset="0"/>
              </a:rPr>
              <a:t>(I tillegg </a:t>
            </a:r>
            <a:r>
              <a:rPr lang="nb-NO" sz="1800" dirty="0" err="1">
                <a:effectLst/>
                <a:latin typeface="Whitney Book" pitchFamily="2" charset="0"/>
                <a:ea typeface="Times New Roman" panose="02020603050405020304" pitchFamily="18" charset="0"/>
                <a:cs typeface="Whitney Book" pitchFamily="2" charset="0"/>
              </a:rPr>
              <a:t>hhvis</a:t>
            </a:r>
            <a:r>
              <a:rPr lang="nb-NO" sz="1800" dirty="0">
                <a:effectLst/>
                <a:latin typeface="Whitney Book" pitchFamily="2" charset="0"/>
                <a:ea typeface="Times New Roman" panose="02020603050405020304" pitchFamily="18" charset="0"/>
                <a:cs typeface="Whitney Book" pitchFamily="2" charset="0"/>
              </a:rPr>
              <a:t> 15 og 35 </a:t>
            </a:r>
            <a:r>
              <a:rPr lang="nb-NO" sz="1800" dirty="0" err="1">
                <a:effectLst/>
                <a:latin typeface="Whitney Book" pitchFamily="2" charset="0"/>
                <a:ea typeface="Times New Roman" panose="02020603050405020304" pitchFamily="18" charset="0"/>
                <a:cs typeface="Whitney Book" pitchFamily="2" charset="0"/>
              </a:rPr>
              <a:t>mill</a:t>
            </a:r>
            <a:r>
              <a:rPr lang="nb-NO" sz="1800" dirty="0">
                <a:effectLst/>
                <a:latin typeface="Whitney Book" pitchFamily="2" charset="0"/>
                <a:ea typeface="Times New Roman" panose="02020603050405020304" pitchFamily="18" charset="0"/>
                <a:cs typeface="Whitney Book" pitchFamily="2" charset="0"/>
              </a:rPr>
              <a:t> kr direkte til Bekkelaget og VEAS fra MD (FoU og pilot for N-fjerning) </a:t>
            </a:r>
          </a:p>
          <a:p>
            <a:endParaRPr lang="nb-NO" sz="1800" dirty="0">
              <a:effectLst/>
              <a:latin typeface="Whitney Book" pitchFamily="2" charset="0"/>
              <a:ea typeface="Times New Roman" panose="02020603050405020304" pitchFamily="18" charset="0"/>
              <a:cs typeface="Whitney Book" pitchFamily="2" charset="0"/>
            </a:endParaRPr>
          </a:p>
          <a:p>
            <a:r>
              <a:rPr lang="nb-NO" sz="1800" dirty="0">
                <a:effectLst/>
                <a:latin typeface="Whitney Book" pitchFamily="2" charset="0"/>
                <a:ea typeface="Times New Roman" panose="02020603050405020304" pitchFamily="18" charset="0"/>
                <a:cs typeface="Whitney Book" pitchFamily="2" charset="0"/>
              </a:rPr>
              <a:t>Mål for FAN-programmet: </a:t>
            </a:r>
            <a:endParaRPr lang="nb-NO" sz="2000" dirty="0">
              <a:effectLst/>
              <a:latin typeface="Whitney Book" pitchFamily="2" charset="0"/>
              <a:ea typeface="Times New Roman" panose="02020603050405020304" pitchFamily="18" charset="0"/>
              <a:cs typeface="Whitney Book" pitchFamily="2" charset="0"/>
            </a:endParaRPr>
          </a:p>
          <a:p>
            <a:pPr marL="342900" lvl="0" indent="-342900">
              <a:buFont typeface="Symbol" pitchFamily="2" charset="2"/>
              <a:buChar char=""/>
            </a:pPr>
            <a:r>
              <a:rPr lang="nb-NO" sz="1800" dirty="0">
                <a:effectLst/>
                <a:latin typeface="Whitney Book" pitchFamily="2" charset="0"/>
                <a:ea typeface="Times New Roman" panose="02020603050405020304" pitchFamily="18" charset="0"/>
                <a:cs typeface="Whitney Book" pitchFamily="2" charset="0"/>
              </a:rPr>
              <a:t>Framlegge anbefalinger </a:t>
            </a:r>
            <a:r>
              <a:rPr lang="nb-NO" sz="1800" dirty="0" err="1">
                <a:effectLst/>
                <a:latin typeface="Whitney Book" pitchFamily="2" charset="0"/>
                <a:ea typeface="Times New Roman" panose="02020603050405020304" pitchFamily="18" charset="0"/>
                <a:cs typeface="Whitney Book" pitchFamily="2" charset="0"/>
              </a:rPr>
              <a:t>mht</a:t>
            </a:r>
            <a:r>
              <a:rPr lang="nb-NO" sz="1800" dirty="0">
                <a:effectLst/>
                <a:latin typeface="Whitney Book" pitchFamily="2" charset="0"/>
                <a:ea typeface="Times New Roman" panose="02020603050405020304" pitchFamily="18" charset="0"/>
                <a:cs typeface="Whitney Book" pitchFamily="2" charset="0"/>
              </a:rPr>
              <a:t> hvilke tekniske løsninger som kunne brukes for å nå målene i Nordsjøavtalen</a:t>
            </a:r>
            <a:endParaRPr lang="nb-NO" sz="2000" dirty="0">
              <a:effectLst/>
              <a:latin typeface="Whitney Book" pitchFamily="2" charset="0"/>
              <a:ea typeface="Times New Roman" panose="02020603050405020304" pitchFamily="18" charset="0"/>
              <a:cs typeface="Whitney Book" pitchFamily="2" charset="0"/>
            </a:endParaRPr>
          </a:p>
          <a:p>
            <a:pPr marL="342900" lvl="0" indent="-342900">
              <a:buFont typeface="Symbol" pitchFamily="2" charset="2"/>
              <a:buChar char=""/>
            </a:pPr>
            <a:r>
              <a:rPr lang="nb-NO" sz="1800" dirty="0">
                <a:effectLst/>
                <a:latin typeface="Whitney Book" pitchFamily="2" charset="0"/>
                <a:ea typeface="Times New Roman" panose="02020603050405020304" pitchFamily="18" charset="0"/>
                <a:cs typeface="Whitney Book" pitchFamily="2" charset="0"/>
              </a:rPr>
              <a:t>Utarbeide et økonomisk grunnlag for kostnadene forbundet med næringsstoff-fjerning, som SFT kunne bruke i sin tiltaksanalyse</a:t>
            </a:r>
            <a:endParaRPr lang="nb-NO" sz="2000" dirty="0">
              <a:effectLst/>
              <a:latin typeface="Whitney Book" pitchFamily="2" charset="0"/>
              <a:ea typeface="Times New Roman" panose="02020603050405020304" pitchFamily="18" charset="0"/>
              <a:cs typeface="Whitney Book" pitchFamily="2" charset="0"/>
            </a:endParaRPr>
          </a:p>
          <a:p>
            <a:pPr marL="342900" lvl="0" indent="-342900">
              <a:buFont typeface="Symbol" pitchFamily="2" charset="2"/>
              <a:buChar char=""/>
            </a:pPr>
            <a:r>
              <a:rPr lang="nb-NO" sz="1800" dirty="0">
                <a:effectLst/>
                <a:latin typeface="Whitney Book" pitchFamily="2" charset="0"/>
                <a:ea typeface="Times New Roman" panose="02020603050405020304" pitchFamily="18" charset="0"/>
                <a:cs typeface="Whitney Book" pitchFamily="2" charset="0"/>
              </a:rPr>
              <a:t>Bidra til utvikling av norsk miljøteknologi</a:t>
            </a:r>
            <a:endParaRPr lang="nb-NO" sz="2000" dirty="0">
              <a:effectLst/>
              <a:latin typeface="Whitney Book" pitchFamily="2" charset="0"/>
              <a:ea typeface="Times New Roman" panose="02020603050405020304" pitchFamily="18" charset="0"/>
              <a:cs typeface="Whitney Book" pitchFamily="2" charset="0"/>
            </a:endParaRPr>
          </a:p>
          <a:p>
            <a:pPr marL="342900" lvl="0" indent="-342900">
              <a:buFont typeface="Symbol" pitchFamily="2" charset="2"/>
              <a:buChar char=""/>
            </a:pPr>
            <a:r>
              <a:rPr lang="nb-NO" sz="1800" dirty="0">
                <a:effectLst/>
                <a:latin typeface="Whitney Book" pitchFamily="2" charset="0"/>
                <a:ea typeface="Times New Roman" panose="02020603050405020304" pitchFamily="18" charset="0"/>
                <a:cs typeface="Whitney Book" pitchFamily="2" charset="0"/>
              </a:rPr>
              <a:t>Bidra til kompetanseheving innen nitrogenfjerning i det norske fagmiljøet</a:t>
            </a:r>
            <a:endParaRPr lang="nb-NO" sz="2000" dirty="0">
              <a:effectLst/>
              <a:latin typeface="Whitney Book" pitchFamily="2" charset="0"/>
              <a:ea typeface="Times New Roman" panose="02020603050405020304" pitchFamily="18" charset="0"/>
              <a:cs typeface="Whitney Book" pitchFamily="2" charset="0"/>
            </a:endParaRPr>
          </a:p>
        </p:txBody>
      </p:sp>
    </p:spTree>
    <p:extLst>
      <p:ext uri="{BB962C8B-B14F-4D97-AF65-F5344CB8AC3E}">
        <p14:creationId xmlns:p14="http://schemas.microsoft.com/office/powerpoint/2010/main" val="19287065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sz="3200" dirty="0">
                <a:latin typeface="Whitney Book" pitchFamily="50" charset="0"/>
              </a:rPr>
              <a:t>Nasjonal handlingsplan – inspirert av FAN-programmet</a:t>
            </a:r>
            <a:endParaRPr lang="nb-NO" sz="3200" dirty="0">
              <a:latin typeface="Whitney Book" pitchFamily="50" charset="0"/>
              <a:cs typeface="Whitney Book" pitchFamily="50" charset="0"/>
            </a:endParaRPr>
          </a:p>
        </p:txBody>
      </p:sp>
      <p:sp>
        <p:nvSpPr>
          <p:cNvPr id="3" name="Plassholder for innhold 2"/>
          <p:cNvSpPr>
            <a:spLocks noGrp="1"/>
          </p:cNvSpPr>
          <p:nvPr>
            <p:ph idx="1"/>
          </p:nvPr>
        </p:nvSpPr>
        <p:spPr>
          <a:xfrm>
            <a:off x="838200" y="1825625"/>
            <a:ext cx="6764383" cy="4196352"/>
          </a:xfrm>
        </p:spPr>
        <p:txBody>
          <a:bodyPr>
            <a:normAutofit/>
          </a:bodyPr>
          <a:lstStyle/>
          <a:p>
            <a:pPr>
              <a:buSzPct val="75000"/>
              <a:buBlip>
                <a:blip r:embed="rId3"/>
              </a:buBlip>
            </a:pPr>
            <a:r>
              <a:rPr lang="nb-NO" dirty="0">
                <a:latin typeface="Whitney Book" pitchFamily="50" charset="0"/>
                <a:cs typeface="Whitney Book" pitchFamily="50" charset="0"/>
              </a:rPr>
              <a:t>Kan legges i et utvidet program for teknologiutvikling (FHI)</a:t>
            </a:r>
          </a:p>
          <a:p>
            <a:pPr>
              <a:buSzPct val="75000"/>
              <a:buBlip>
                <a:blip r:embed="rId3"/>
              </a:buBlip>
            </a:pPr>
            <a:r>
              <a:rPr lang="nb-NO" dirty="0">
                <a:latin typeface="Whitney Book" pitchFamily="2" charset="0"/>
                <a:cs typeface="Whitney Book" pitchFamily="2" charset="0"/>
              </a:rPr>
              <a:t>Bygge kompetanse for nitrogenrensing med mer</a:t>
            </a:r>
          </a:p>
          <a:p>
            <a:pPr>
              <a:buSzPct val="75000"/>
              <a:buBlip>
                <a:blip r:embed="rId3"/>
              </a:buBlip>
            </a:pPr>
            <a:r>
              <a:rPr lang="nb-NO" dirty="0">
                <a:latin typeface="Whitney Book" pitchFamily="2" charset="0"/>
                <a:cs typeface="Whitney Book" pitchFamily="2" charset="0"/>
              </a:rPr>
              <a:t>Teknologiutvikling for løsninger tilpasset norske forhold</a:t>
            </a:r>
          </a:p>
          <a:p>
            <a:pPr>
              <a:buSzPct val="75000"/>
              <a:buBlip>
                <a:blip r:embed="rId3"/>
              </a:buBlip>
            </a:pPr>
            <a:r>
              <a:rPr lang="nb-NO" dirty="0">
                <a:latin typeface="Whitney Book" pitchFamily="2" charset="0"/>
                <a:cs typeface="Whitney Book" pitchFamily="2" charset="0"/>
              </a:rPr>
              <a:t>Nyere utfordringer: klimaeffekter, miljøgifter etc.</a:t>
            </a:r>
          </a:p>
          <a:p>
            <a:pPr marL="0" indent="0">
              <a:buSzPct val="75000"/>
              <a:buNone/>
            </a:pPr>
            <a:endParaRPr lang="nb-NO" dirty="0">
              <a:latin typeface="Whitney Book" pitchFamily="50" charset="0"/>
              <a:cs typeface="Whitney Book" pitchFamily="50" charset="0"/>
            </a:endParaRPr>
          </a:p>
        </p:txBody>
      </p:sp>
      <p:pic>
        <p:nvPicPr>
          <p:cNvPr id="5" name="Plassholder for innhold 5" descr="Et bilde som inneholder utendørs, tre&#10;&#10;Automatisk generert beskrivelse">
            <a:extLst>
              <a:ext uri="{FF2B5EF4-FFF2-40B4-BE49-F238E27FC236}">
                <a16:creationId xmlns:a16="http://schemas.microsoft.com/office/drawing/2014/main" id="{64D1D143-FD8A-CF46-998F-19085B6D51C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5400000">
            <a:off x="7392341" y="1991519"/>
            <a:ext cx="4962255" cy="3721691"/>
          </a:xfrm>
          <a:prstGeom prst="rect">
            <a:avLst/>
          </a:prstGeom>
        </p:spPr>
      </p:pic>
    </p:spTree>
    <p:extLst>
      <p:ext uri="{BB962C8B-B14F-4D97-AF65-F5344CB8AC3E}">
        <p14:creationId xmlns:p14="http://schemas.microsoft.com/office/powerpoint/2010/main" val="27018098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latin typeface="Whitney Book" pitchFamily="50" charset="0"/>
                <a:cs typeface="Whitney Book" pitchFamily="50" charset="0"/>
              </a:rPr>
              <a:t>Program for teknologiutvikling vannbransjen</a:t>
            </a:r>
          </a:p>
        </p:txBody>
      </p:sp>
      <p:sp>
        <p:nvSpPr>
          <p:cNvPr id="3" name="Plassholder for innhold 2"/>
          <p:cNvSpPr>
            <a:spLocks noGrp="1"/>
          </p:cNvSpPr>
          <p:nvPr>
            <p:ph idx="1"/>
          </p:nvPr>
        </p:nvSpPr>
        <p:spPr>
          <a:xfrm>
            <a:off x="838200" y="1825625"/>
            <a:ext cx="8453213" cy="4351338"/>
          </a:xfrm>
        </p:spPr>
        <p:txBody>
          <a:bodyPr>
            <a:normAutofit fontScale="92500"/>
          </a:bodyPr>
          <a:lstStyle/>
          <a:p>
            <a:pPr>
              <a:buSzPct val="75000"/>
              <a:buBlip>
                <a:blip r:embed="rId2"/>
              </a:buBlip>
            </a:pPr>
            <a:r>
              <a:rPr lang="nb-NO" dirty="0">
                <a:latin typeface="Whitney Book" pitchFamily="2" charset="0"/>
                <a:cs typeface="Whitney Book" pitchFamily="2" charset="0"/>
              </a:rPr>
              <a:t>Program for teknologiutvikling i vannbransjen ble vedtatt av Stortinget med tildeling fra 2021 (10 millioner kroner for 2021 og 5 millioner kroner påfølgende 4 år) </a:t>
            </a:r>
          </a:p>
          <a:p>
            <a:pPr lvl="1">
              <a:buSzPct val="75000"/>
              <a:buBlip>
                <a:blip r:embed="rId2"/>
              </a:buBlip>
            </a:pPr>
            <a:r>
              <a:rPr lang="nb-NO" dirty="0">
                <a:latin typeface="Whitney Book" pitchFamily="50" charset="0"/>
                <a:cs typeface="Whitney Book" pitchFamily="50" charset="0"/>
              </a:rPr>
              <a:t>Samarbeid med kommunene og leverandørindustrien </a:t>
            </a:r>
          </a:p>
          <a:p>
            <a:pPr>
              <a:buSzPct val="75000"/>
              <a:buBlip>
                <a:blip r:embed="rId2"/>
              </a:buBlip>
            </a:pPr>
            <a:r>
              <a:rPr lang="nb-NO" dirty="0">
                <a:latin typeface="Whitney Book" pitchFamily="50" charset="0"/>
                <a:cs typeface="Whitney Book" pitchFamily="50" charset="0"/>
              </a:rPr>
              <a:t>P.t. er det kun utvikling i tilknytning til drikkevann som er med i programmet, underlagt Helse- og omsorgsdepartementet</a:t>
            </a:r>
          </a:p>
          <a:p>
            <a:pPr>
              <a:buSzPct val="75000"/>
              <a:buBlip>
                <a:blip r:embed="rId2"/>
              </a:buBlip>
            </a:pPr>
            <a:r>
              <a:rPr lang="nb-NO" dirty="0">
                <a:latin typeface="Whitney Book" pitchFamily="50" charset="0"/>
                <a:cs typeface="Whitney Book" pitchFamily="50" charset="0"/>
              </a:rPr>
              <a:t>Vannbransjen ønsker at programmet utvides også til å gjelde avløpsvann</a:t>
            </a:r>
          </a:p>
          <a:p>
            <a:pPr lvl="1">
              <a:buSzPct val="75000"/>
              <a:buBlip>
                <a:blip r:embed="rId2"/>
              </a:buBlip>
            </a:pPr>
            <a:r>
              <a:rPr lang="nb-NO" dirty="0">
                <a:latin typeface="Whitney Book" pitchFamily="50" charset="0"/>
                <a:cs typeface="Whitney Book" pitchFamily="50" charset="0"/>
              </a:rPr>
              <a:t>Hele vannkretsløpet er under press, bl.a. gjennom klimaendringene – og det bør sees i sammenheng</a:t>
            </a:r>
          </a:p>
          <a:p>
            <a:pPr>
              <a:buSzPct val="75000"/>
              <a:buBlip>
                <a:blip r:embed="rId2"/>
              </a:buBlip>
            </a:pPr>
            <a:endParaRPr lang="nb-NO" dirty="0">
              <a:latin typeface="Whitney Book" pitchFamily="50" charset="0"/>
              <a:cs typeface="Whitney Book" pitchFamily="50" charset="0"/>
            </a:endParaRPr>
          </a:p>
        </p:txBody>
      </p:sp>
      <p:pic>
        <p:nvPicPr>
          <p:cNvPr id="3074" name="Picture 2" descr="Arendalsuka, Innspill til myndighetene - Issuu">
            <a:extLst>
              <a:ext uri="{FF2B5EF4-FFF2-40B4-BE49-F238E27FC236}">
                <a16:creationId xmlns:a16="http://schemas.microsoft.com/office/drawing/2014/main" id="{F16A49D0-39EC-B742-81B6-657666360F4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291413" y="4255880"/>
            <a:ext cx="2655973" cy="205602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Utredning av et program for teknologiutvikling i vannbransjen - FHI">
            <a:extLst>
              <a:ext uri="{FF2B5EF4-FFF2-40B4-BE49-F238E27FC236}">
                <a16:creationId xmlns:a16="http://schemas.microsoft.com/office/drawing/2014/main" id="{8742DB21-2527-F748-B08F-314AFE1B9148}"/>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9467295" y="1280217"/>
            <a:ext cx="2724705" cy="29756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18631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1">
            <a:extLst>
              <a:ext uri="{FF2B5EF4-FFF2-40B4-BE49-F238E27FC236}">
                <a16:creationId xmlns:a16="http://schemas.microsoft.com/office/drawing/2014/main" id="{47E3E845-42FB-4E17-9D9C-5F33677246D2}"/>
              </a:ext>
            </a:extLst>
          </p:cNvPr>
          <p:cNvSpPr>
            <a:spLocks noGrp="1"/>
          </p:cNvSpPr>
          <p:nvPr>
            <p:ph type="title"/>
          </p:nvPr>
        </p:nvSpPr>
        <p:spPr>
          <a:xfrm>
            <a:off x="605118" y="171684"/>
            <a:ext cx="9626600" cy="1325563"/>
          </a:xfrm>
        </p:spPr>
        <p:txBody>
          <a:bodyPr>
            <a:noAutofit/>
          </a:bodyPr>
          <a:lstStyle/>
          <a:p>
            <a:br>
              <a:rPr lang="nb-NO" sz="3200" dirty="0">
                <a:solidFill>
                  <a:schemeClr val="accent1"/>
                </a:solidFill>
              </a:rPr>
            </a:br>
            <a:br>
              <a:rPr lang="nb-NO" sz="3200" b="1" dirty="0">
                <a:solidFill>
                  <a:schemeClr val="accent1"/>
                </a:solidFill>
                <a:latin typeface="+mn-lt"/>
              </a:rPr>
            </a:br>
            <a:br>
              <a:rPr lang="nb-NO" sz="3200" b="1" dirty="0">
                <a:solidFill>
                  <a:schemeClr val="accent1"/>
                </a:solidFill>
                <a:latin typeface="+mn-lt"/>
              </a:rPr>
            </a:br>
            <a:endParaRPr lang="nb-NO" sz="3200" b="1" dirty="0">
              <a:solidFill>
                <a:schemeClr val="accent1"/>
              </a:solidFill>
              <a:latin typeface="+mn-lt"/>
            </a:endParaRPr>
          </a:p>
        </p:txBody>
      </p:sp>
      <p:pic>
        <p:nvPicPr>
          <p:cNvPr id="11" name="Bilde 4">
            <a:extLst>
              <a:ext uri="{FF2B5EF4-FFF2-40B4-BE49-F238E27FC236}">
                <a16:creationId xmlns:a16="http://schemas.microsoft.com/office/drawing/2014/main" id="{35E23E51-671A-4D8C-BF81-0DE02A8DCC4F}"/>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286711" y="1690577"/>
            <a:ext cx="4539529" cy="4953428"/>
          </a:xfrm>
          <a:prstGeom prst="rect">
            <a:avLst/>
          </a:prstGeom>
        </p:spPr>
      </p:pic>
      <p:sp>
        <p:nvSpPr>
          <p:cNvPr id="13" name="Ellipse 3">
            <a:extLst>
              <a:ext uri="{FF2B5EF4-FFF2-40B4-BE49-F238E27FC236}">
                <a16:creationId xmlns:a16="http://schemas.microsoft.com/office/drawing/2014/main" id="{E49665AB-49E1-4FF6-9970-734B9FAD1A58}"/>
              </a:ext>
            </a:extLst>
          </p:cNvPr>
          <p:cNvSpPr/>
          <p:nvPr/>
        </p:nvSpPr>
        <p:spPr>
          <a:xfrm>
            <a:off x="9528794" y="5660483"/>
            <a:ext cx="126479" cy="144016"/>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Plassholder for innhold 5">
            <a:extLst>
              <a:ext uri="{FF2B5EF4-FFF2-40B4-BE49-F238E27FC236}">
                <a16:creationId xmlns:a16="http://schemas.microsoft.com/office/drawing/2014/main" id="{88DE26B4-FB87-4BC5-9E9D-F2F0912AF076}"/>
              </a:ext>
            </a:extLst>
          </p:cNvPr>
          <p:cNvSpPr>
            <a:spLocks noGrp="1"/>
          </p:cNvSpPr>
          <p:nvPr>
            <p:ph idx="1"/>
          </p:nvPr>
        </p:nvSpPr>
        <p:spPr>
          <a:xfrm>
            <a:off x="442336" y="2303089"/>
            <a:ext cx="7345303" cy="4351338"/>
          </a:xfrm>
        </p:spPr>
        <p:txBody>
          <a:bodyPr>
            <a:normAutofit/>
          </a:bodyPr>
          <a:lstStyle/>
          <a:p>
            <a:pPr lvl="0">
              <a:spcBef>
                <a:spcPts val="0"/>
              </a:spcBef>
            </a:pPr>
            <a:r>
              <a:rPr lang="nb-NO" sz="2400" dirty="0">
                <a:solidFill>
                  <a:srgbClr val="00B0F0"/>
                </a:solidFill>
              </a:rPr>
              <a:t>Kursportefølje og undervisning	</a:t>
            </a:r>
            <a:r>
              <a:rPr lang="nb-NO" sz="2400" dirty="0"/>
              <a:t>- lokalt</a:t>
            </a:r>
          </a:p>
          <a:p>
            <a:pPr marL="0" lvl="0" indent="0">
              <a:spcBef>
                <a:spcPts val="0"/>
              </a:spcBef>
              <a:buNone/>
            </a:pPr>
            <a:r>
              <a:rPr lang="nb-NO" sz="2400" dirty="0"/>
              <a:t>					- e-læring</a:t>
            </a:r>
          </a:p>
          <a:p>
            <a:pPr marL="0" lvl="0" indent="0">
              <a:spcBef>
                <a:spcPts val="0"/>
              </a:spcBef>
              <a:buNone/>
            </a:pPr>
            <a:r>
              <a:rPr lang="nb-NO" sz="2400" dirty="0"/>
              <a:t>					- VR </a:t>
            </a:r>
          </a:p>
          <a:p>
            <a:pPr marL="0" lvl="0" indent="0">
              <a:spcBef>
                <a:spcPts val="0"/>
              </a:spcBef>
              <a:buNone/>
            </a:pPr>
            <a:endParaRPr lang="nb-NO" sz="1200" dirty="0"/>
          </a:p>
          <a:p>
            <a:pPr>
              <a:spcBef>
                <a:spcPts val="0"/>
              </a:spcBef>
            </a:pPr>
            <a:r>
              <a:rPr lang="nb-NO" sz="2400" dirty="0">
                <a:solidFill>
                  <a:srgbClr val="00B0F0"/>
                </a:solidFill>
              </a:rPr>
              <a:t>Demonstrasjon av løsninger</a:t>
            </a:r>
            <a:r>
              <a:rPr lang="nb-NO" sz="2400" dirty="0"/>
              <a:t>	- tilby fasiliteter</a:t>
            </a:r>
          </a:p>
          <a:p>
            <a:pPr marL="0" indent="0">
              <a:spcBef>
                <a:spcPts val="0"/>
              </a:spcBef>
              <a:buNone/>
            </a:pPr>
            <a:r>
              <a:rPr lang="nb-NO" sz="2400" dirty="0"/>
              <a:t>					- teste</a:t>
            </a:r>
          </a:p>
          <a:p>
            <a:pPr marL="0" indent="0">
              <a:spcBef>
                <a:spcPts val="0"/>
              </a:spcBef>
              <a:buNone/>
            </a:pPr>
            <a:r>
              <a:rPr lang="nb-NO" sz="2400" dirty="0"/>
              <a:t>					- verifisere</a:t>
            </a:r>
          </a:p>
          <a:p>
            <a:pPr marL="0" lvl="0" indent="0">
              <a:spcBef>
                <a:spcPts val="0"/>
              </a:spcBef>
              <a:buNone/>
            </a:pPr>
            <a:endParaRPr lang="nb-NO" sz="1200" dirty="0"/>
          </a:p>
          <a:p>
            <a:pPr>
              <a:spcBef>
                <a:spcPts val="0"/>
              </a:spcBef>
            </a:pPr>
            <a:r>
              <a:rPr lang="nb-NO" sz="2400" dirty="0" err="1">
                <a:solidFill>
                  <a:srgbClr val="00B0F0"/>
                </a:solidFill>
              </a:rPr>
              <a:t>FoUI</a:t>
            </a:r>
            <a:r>
              <a:rPr lang="nb-NO" sz="2400" dirty="0">
                <a:solidFill>
                  <a:srgbClr val="00B0F0"/>
                </a:solidFill>
              </a:rPr>
              <a:t>, teknologiutvikling	</a:t>
            </a:r>
            <a:r>
              <a:rPr lang="nb-NO" sz="2400" dirty="0"/>
              <a:t>	- prosjektutvikling</a:t>
            </a:r>
          </a:p>
          <a:p>
            <a:pPr marL="0" indent="0">
              <a:spcBef>
                <a:spcPts val="0"/>
              </a:spcBef>
              <a:buNone/>
            </a:pPr>
            <a:r>
              <a:rPr lang="nb-NO" sz="2400" dirty="0"/>
              <a:t>					- finansiering</a:t>
            </a:r>
          </a:p>
          <a:p>
            <a:pPr marL="0" indent="0">
              <a:spcBef>
                <a:spcPts val="0"/>
              </a:spcBef>
              <a:buNone/>
            </a:pPr>
            <a:r>
              <a:rPr lang="nb-NO" sz="2400" dirty="0"/>
              <a:t>					- prosjektledelse</a:t>
            </a:r>
          </a:p>
          <a:p>
            <a:pPr marL="0" indent="0">
              <a:spcBef>
                <a:spcPts val="0"/>
              </a:spcBef>
              <a:buNone/>
            </a:pPr>
            <a:r>
              <a:rPr lang="nb-NO" sz="2400" dirty="0"/>
              <a:t>					- tilby fasiliteter</a:t>
            </a:r>
          </a:p>
          <a:p>
            <a:pPr marL="0" indent="0">
              <a:spcBef>
                <a:spcPts val="0"/>
              </a:spcBef>
              <a:buNone/>
            </a:pPr>
            <a:endParaRPr lang="nb-NO" sz="1200" dirty="0"/>
          </a:p>
        </p:txBody>
      </p:sp>
      <p:cxnSp>
        <p:nvCxnSpPr>
          <p:cNvPr id="21" name="Straight Arrow Connector 20">
            <a:extLst>
              <a:ext uri="{FF2B5EF4-FFF2-40B4-BE49-F238E27FC236}">
                <a16:creationId xmlns:a16="http://schemas.microsoft.com/office/drawing/2014/main" id="{30F16B26-589A-402B-A8C4-AEAA28E34C97}"/>
              </a:ext>
            </a:extLst>
          </p:cNvPr>
          <p:cNvCxnSpPr>
            <a:cxnSpLocks/>
          </p:cNvCxnSpPr>
          <p:nvPr/>
        </p:nvCxnSpPr>
        <p:spPr>
          <a:xfrm flipV="1">
            <a:off x="8810513" y="5715616"/>
            <a:ext cx="718281" cy="229776"/>
          </a:xfrm>
          <a:prstGeom prst="straightConnector1">
            <a:avLst/>
          </a:prstGeom>
          <a:ln w="38100">
            <a:solidFill>
              <a:srgbClr val="00B0F0"/>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987B4BD2-5768-4111-A659-DD251AFE1A9D}"/>
              </a:ext>
            </a:extLst>
          </p:cNvPr>
          <p:cNvCxnSpPr>
            <a:cxnSpLocks/>
          </p:cNvCxnSpPr>
          <p:nvPr/>
        </p:nvCxnSpPr>
        <p:spPr>
          <a:xfrm>
            <a:off x="9528794" y="4690950"/>
            <a:ext cx="63239" cy="959111"/>
          </a:xfrm>
          <a:prstGeom prst="straightConnector1">
            <a:avLst/>
          </a:prstGeom>
          <a:ln w="38100">
            <a:solidFill>
              <a:srgbClr val="00B0F0"/>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1B9BAE55-EDC1-43B4-978E-A18F513D7EBA}"/>
              </a:ext>
            </a:extLst>
          </p:cNvPr>
          <p:cNvCxnSpPr>
            <a:cxnSpLocks/>
          </p:cNvCxnSpPr>
          <p:nvPr/>
        </p:nvCxnSpPr>
        <p:spPr>
          <a:xfrm>
            <a:off x="8939605" y="5077609"/>
            <a:ext cx="589189" cy="582874"/>
          </a:xfrm>
          <a:prstGeom prst="straightConnector1">
            <a:avLst/>
          </a:prstGeom>
          <a:ln w="38100">
            <a:solidFill>
              <a:srgbClr val="00B0F0"/>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86C9A192-85E7-448F-9125-71BD80BF0344}"/>
              </a:ext>
            </a:extLst>
          </p:cNvPr>
          <p:cNvCxnSpPr>
            <a:cxnSpLocks/>
          </p:cNvCxnSpPr>
          <p:nvPr/>
        </p:nvCxnSpPr>
        <p:spPr>
          <a:xfrm flipH="1">
            <a:off x="9655273" y="2666095"/>
            <a:ext cx="739999" cy="2994388"/>
          </a:xfrm>
          <a:prstGeom prst="straightConnector1">
            <a:avLst/>
          </a:prstGeom>
          <a:ln w="38100">
            <a:solidFill>
              <a:srgbClr val="00B0F0"/>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2" name="TekstSylinder 1">
            <a:extLst>
              <a:ext uri="{FF2B5EF4-FFF2-40B4-BE49-F238E27FC236}">
                <a16:creationId xmlns:a16="http://schemas.microsoft.com/office/drawing/2014/main" id="{5C1DFB59-347E-BC41-82C9-0F8815C8D967}"/>
              </a:ext>
            </a:extLst>
          </p:cNvPr>
          <p:cNvSpPr txBox="1"/>
          <p:nvPr/>
        </p:nvSpPr>
        <p:spPr>
          <a:xfrm>
            <a:off x="766482" y="1340290"/>
            <a:ext cx="8888791" cy="954107"/>
          </a:xfrm>
          <a:prstGeom prst="rect">
            <a:avLst/>
          </a:prstGeom>
          <a:noFill/>
        </p:spPr>
        <p:txBody>
          <a:bodyPr wrap="square" rtlCol="0">
            <a:spAutoFit/>
          </a:bodyPr>
          <a:lstStyle/>
          <a:p>
            <a:r>
              <a:rPr lang="nb-NO" sz="2800" b="1" dirty="0">
                <a:solidFill>
                  <a:schemeClr val="accent1"/>
                </a:solidFill>
              </a:rPr>
              <a:t>Senteret vil være et knutepunkt </a:t>
            </a:r>
          </a:p>
          <a:p>
            <a:r>
              <a:rPr lang="nb-NO" sz="2800" b="1" dirty="0">
                <a:solidFill>
                  <a:schemeClr val="accent1"/>
                </a:solidFill>
              </a:rPr>
              <a:t>- kobler sammen relevante miljøer, aktører og fasiliteter</a:t>
            </a:r>
            <a:endParaRPr lang="nb-NO" sz="2800" dirty="0"/>
          </a:p>
        </p:txBody>
      </p:sp>
      <p:sp>
        <p:nvSpPr>
          <p:cNvPr id="4" name="TekstSylinder 3">
            <a:extLst>
              <a:ext uri="{FF2B5EF4-FFF2-40B4-BE49-F238E27FC236}">
                <a16:creationId xmlns:a16="http://schemas.microsoft.com/office/drawing/2014/main" id="{426E7B49-F9B3-9449-92FF-98B6AA8F1502}"/>
              </a:ext>
            </a:extLst>
          </p:cNvPr>
          <p:cNvSpPr txBox="1"/>
          <p:nvPr/>
        </p:nvSpPr>
        <p:spPr>
          <a:xfrm>
            <a:off x="766482" y="551329"/>
            <a:ext cx="9465236" cy="769441"/>
          </a:xfrm>
          <a:prstGeom prst="rect">
            <a:avLst/>
          </a:prstGeom>
          <a:noFill/>
        </p:spPr>
        <p:txBody>
          <a:bodyPr wrap="square" rtlCol="0">
            <a:spAutoFit/>
          </a:bodyPr>
          <a:lstStyle/>
          <a:p>
            <a:r>
              <a:rPr lang="nb-NO" sz="4400" dirty="0">
                <a:latin typeface="Whitney Book" pitchFamily="2" charset="0"/>
                <a:cs typeface="Whitney Book" pitchFamily="2" charset="0"/>
              </a:rPr>
              <a:t>Nasjonalt senter for vanninfrastruktur</a:t>
            </a:r>
          </a:p>
        </p:txBody>
      </p:sp>
    </p:spTree>
    <p:extLst>
      <p:ext uri="{BB962C8B-B14F-4D97-AF65-F5344CB8AC3E}">
        <p14:creationId xmlns:p14="http://schemas.microsoft.com/office/powerpoint/2010/main" val="3918564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8">
            <a:extLst>
              <a:ext uri="{FF2B5EF4-FFF2-40B4-BE49-F238E27FC236}">
                <a16:creationId xmlns:a16="http://schemas.microsoft.com/office/drawing/2014/main" id="{3D511BFC-6DE8-4CEC-99DF-D307D5326A9C}"/>
              </a:ext>
            </a:extLst>
          </p:cNvPr>
          <p:cNvSpPr/>
          <p:nvPr/>
        </p:nvSpPr>
        <p:spPr>
          <a:xfrm>
            <a:off x="84879" y="409521"/>
            <a:ext cx="11853333" cy="584775"/>
          </a:xfrm>
          <a:prstGeom prst="rect">
            <a:avLst/>
          </a:prstGeom>
        </p:spPr>
        <p:txBody>
          <a:bodyPr wrap="square">
            <a:spAutoFit/>
          </a:bodyPr>
          <a:lstStyle/>
          <a:p>
            <a:pPr algn="ctr"/>
            <a:r>
              <a:rPr lang="nb-NO" sz="3200" b="1" dirty="0">
                <a:solidFill>
                  <a:schemeClr val="accent1"/>
                </a:solidFill>
                <a:latin typeface="Calibri" panose="020F0502020204030204" pitchFamily="34" charset="0"/>
                <a:cs typeface="Calibri" panose="020F0502020204030204" pitchFamily="34" charset="0"/>
              </a:rPr>
              <a:t>Status pr. mars 2022 </a:t>
            </a:r>
            <a:endParaRPr lang="nb-NO" sz="3200" b="1" dirty="0">
              <a:solidFill>
                <a:schemeClr val="accent1"/>
              </a:solidFill>
            </a:endParaRPr>
          </a:p>
        </p:txBody>
      </p:sp>
      <p:sp>
        <p:nvSpPr>
          <p:cNvPr id="7" name="TekstSylinder 6">
            <a:extLst>
              <a:ext uri="{FF2B5EF4-FFF2-40B4-BE49-F238E27FC236}">
                <a16:creationId xmlns:a16="http://schemas.microsoft.com/office/drawing/2014/main" id="{38D0A4CA-B1F8-48B6-8DFC-651659233DED}"/>
              </a:ext>
            </a:extLst>
          </p:cNvPr>
          <p:cNvSpPr txBox="1"/>
          <p:nvPr/>
        </p:nvSpPr>
        <p:spPr>
          <a:xfrm>
            <a:off x="4554296" y="3979081"/>
            <a:ext cx="1541704" cy="523220"/>
          </a:xfrm>
          <a:prstGeom prst="rect">
            <a:avLst/>
          </a:prstGeom>
          <a:noFill/>
        </p:spPr>
        <p:txBody>
          <a:bodyPr wrap="none" rtlCol="0">
            <a:spAutoFit/>
          </a:bodyPr>
          <a:lstStyle/>
          <a:p>
            <a:r>
              <a:rPr lang="nb-NO" sz="1400" b="1" dirty="0"/>
              <a:t>Høst 2019      </a:t>
            </a:r>
          </a:p>
          <a:p>
            <a:r>
              <a:rPr lang="nb-NO" sz="1400" dirty="0"/>
              <a:t>Selskapsetablering</a:t>
            </a:r>
            <a:endParaRPr lang="en-US" sz="1400" dirty="0"/>
          </a:p>
        </p:txBody>
      </p:sp>
      <p:sp>
        <p:nvSpPr>
          <p:cNvPr id="8" name="TekstSylinder 7">
            <a:extLst>
              <a:ext uri="{FF2B5EF4-FFF2-40B4-BE49-F238E27FC236}">
                <a16:creationId xmlns:a16="http://schemas.microsoft.com/office/drawing/2014/main" id="{62A8CDD9-B1D2-49CC-88A9-AB9BB61702DB}"/>
              </a:ext>
            </a:extLst>
          </p:cNvPr>
          <p:cNvSpPr txBox="1"/>
          <p:nvPr/>
        </p:nvSpPr>
        <p:spPr>
          <a:xfrm>
            <a:off x="10155189" y="3913229"/>
            <a:ext cx="1627147" cy="523220"/>
          </a:xfrm>
          <a:prstGeom prst="rect">
            <a:avLst/>
          </a:prstGeom>
          <a:noFill/>
        </p:spPr>
        <p:txBody>
          <a:bodyPr wrap="square" rtlCol="0">
            <a:spAutoFit/>
          </a:bodyPr>
          <a:lstStyle/>
          <a:p>
            <a:r>
              <a:rPr lang="nb-NO" sz="1400" b="1" dirty="0"/>
              <a:t>Vinter 2023</a:t>
            </a:r>
          </a:p>
          <a:p>
            <a:r>
              <a:rPr lang="nb-NO" sz="1400" dirty="0"/>
              <a:t>Åpning</a:t>
            </a:r>
            <a:endParaRPr lang="en-US" sz="1400" dirty="0"/>
          </a:p>
        </p:txBody>
      </p:sp>
      <p:sp>
        <p:nvSpPr>
          <p:cNvPr id="11" name="TekstSylinder 10">
            <a:extLst>
              <a:ext uri="{FF2B5EF4-FFF2-40B4-BE49-F238E27FC236}">
                <a16:creationId xmlns:a16="http://schemas.microsoft.com/office/drawing/2014/main" id="{183FA6AA-F95B-4D67-AFB0-F39CF8F5F9B3}"/>
              </a:ext>
            </a:extLst>
          </p:cNvPr>
          <p:cNvSpPr txBox="1"/>
          <p:nvPr/>
        </p:nvSpPr>
        <p:spPr>
          <a:xfrm>
            <a:off x="7145978" y="3959776"/>
            <a:ext cx="1541698" cy="523220"/>
          </a:xfrm>
          <a:prstGeom prst="rect">
            <a:avLst/>
          </a:prstGeom>
          <a:noFill/>
        </p:spPr>
        <p:txBody>
          <a:bodyPr wrap="square" rtlCol="0">
            <a:spAutoFit/>
          </a:bodyPr>
          <a:lstStyle/>
          <a:p>
            <a:r>
              <a:rPr lang="nb-NO" sz="1400" b="1" dirty="0"/>
              <a:t>Sommer 2022</a:t>
            </a:r>
          </a:p>
          <a:p>
            <a:r>
              <a:rPr lang="nb-NO" sz="1400" dirty="0"/>
              <a:t>Byggestart</a:t>
            </a:r>
            <a:endParaRPr lang="en-US" sz="1400" dirty="0"/>
          </a:p>
        </p:txBody>
      </p:sp>
      <p:sp>
        <p:nvSpPr>
          <p:cNvPr id="12" name="Ellipse 11">
            <a:extLst>
              <a:ext uri="{FF2B5EF4-FFF2-40B4-BE49-F238E27FC236}">
                <a16:creationId xmlns:a16="http://schemas.microsoft.com/office/drawing/2014/main" id="{B9408A86-06F3-4FD3-9EB3-679A50EDCE87}"/>
              </a:ext>
            </a:extLst>
          </p:cNvPr>
          <p:cNvSpPr/>
          <p:nvPr/>
        </p:nvSpPr>
        <p:spPr>
          <a:xfrm>
            <a:off x="6734207" y="3303482"/>
            <a:ext cx="245327" cy="278449"/>
          </a:xfrm>
          <a:prstGeom prst="ellipse">
            <a:avLst/>
          </a:prstGeom>
          <a:solidFill>
            <a:srgbClr val="00B0F0"/>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13" name="Rett pilkobling 12">
            <a:extLst>
              <a:ext uri="{FF2B5EF4-FFF2-40B4-BE49-F238E27FC236}">
                <a16:creationId xmlns:a16="http://schemas.microsoft.com/office/drawing/2014/main" id="{5C5C9D50-37C3-46EB-8256-D44FE3D864D4}"/>
              </a:ext>
            </a:extLst>
          </p:cNvPr>
          <p:cNvCxnSpPr>
            <a:cxnSpLocks/>
          </p:cNvCxnSpPr>
          <p:nvPr/>
        </p:nvCxnSpPr>
        <p:spPr>
          <a:xfrm>
            <a:off x="6979534" y="3437276"/>
            <a:ext cx="3693382" cy="0"/>
          </a:xfrm>
          <a:prstGeom prst="straightConnector1">
            <a:avLst/>
          </a:prstGeom>
          <a:ln w="5715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4" name="TekstSylinder 13">
            <a:extLst>
              <a:ext uri="{FF2B5EF4-FFF2-40B4-BE49-F238E27FC236}">
                <a16:creationId xmlns:a16="http://schemas.microsoft.com/office/drawing/2014/main" id="{D469F68E-4E9E-4B50-B76B-312C17BB1D95}"/>
              </a:ext>
            </a:extLst>
          </p:cNvPr>
          <p:cNvSpPr txBox="1"/>
          <p:nvPr/>
        </p:nvSpPr>
        <p:spPr>
          <a:xfrm>
            <a:off x="1225205" y="3958910"/>
            <a:ext cx="2012184" cy="523220"/>
          </a:xfrm>
          <a:prstGeom prst="rect">
            <a:avLst/>
          </a:prstGeom>
          <a:noFill/>
        </p:spPr>
        <p:txBody>
          <a:bodyPr wrap="square" rtlCol="0">
            <a:spAutoFit/>
          </a:bodyPr>
          <a:lstStyle/>
          <a:p>
            <a:r>
              <a:rPr lang="nb-NO" sz="1400" b="1" dirty="0"/>
              <a:t>2015</a:t>
            </a:r>
          </a:p>
          <a:p>
            <a:r>
              <a:rPr lang="nb-NO" sz="1400" dirty="0"/>
              <a:t>Forprosjekt, Norsk Vann</a:t>
            </a:r>
          </a:p>
        </p:txBody>
      </p:sp>
      <p:cxnSp>
        <p:nvCxnSpPr>
          <p:cNvPr id="15" name="Rett linje 14">
            <a:extLst>
              <a:ext uri="{FF2B5EF4-FFF2-40B4-BE49-F238E27FC236}">
                <a16:creationId xmlns:a16="http://schemas.microsoft.com/office/drawing/2014/main" id="{B2DECB89-2704-4BA4-926D-AEACF8BA34C5}"/>
              </a:ext>
            </a:extLst>
          </p:cNvPr>
          <p:cNvCxnSpPr>
            <a:cxnSpLocks/>
          </p:cNvCxnSpPr>
          <p:nvPr/>
        </p:nvCxnSpPr>
        <p:spPr>
          <a:xfrm>
            <a:off x="2149508" y="3511125"/>
            <a:ext cx="0" cy="445653"/>
          </a:xfrm>
          <a:prstGeom prst="line">
            <a:avLst/>
          </a:prstGeom>
          <a:ln w="38100">
            <a:solidFill>
              <a:srgbClr val="00B0F0"/>
            </a:solidFill>
            <a:prstDash val="solid"/>
          </a:ln>
        </p:spPr>
        <p:style>
          <a:lnRef idx="1">
            <a:schemeClr val="accent1"/>
          </a:lnRef>
          <a:fillRef idx="0">
            <a:schemeClr val="accent1"/>
          </a:fillRef>
          <a:effectRef idx="0">
            <a:schemeClr val="accent1"/>
          </a:effectRef>
          <a:fontRef idx="minor">
            <a:schemeClr val="tx1"/>
          </a:fontRef>
        </p:style>
      </p:cxnSp>
      <p:cxnSp>
        <p:nvCxnSpPr>
          <p:cNvPr id="16" name="Rett linje 15">
            <a:extLst>
              <a:ext uri="{FF2B5EF4-FFF2-40B4-BE49-F238E27FC236}">
                <a16:creationId xmlns:a16="http://schemas.microsoft.com/office/drawing/2014/main" id="{D2EAE6C9-EB8D-47B6-AAF0-80565C7B9C8B}"/>
              </a:ext>
            </a:extLst>
          </p:cNvPr>
          <p:cNvCxnSpPr>
            <a:cxnSpLocks/>
          </p:cNvCxnSpPr>
          <p:nvPr/>
        </p:nvCxnSpPr>
        <p:spPr>
          <a:xfrm>
            <a:off x="5011650" y="3514123"/>
            <a:ext cx="0" cy="445653"/>
          </a:xfrm>
          <a:prstGeom prst="line">
            <a:avLst/>
          </a:prstGeom>
          <a:ln w="38100">
            <a:solidFill>
              <a:srgbClr val="00B0F0"/>
            </a:solidFill>
            <a:prstDash val="solid"/>
          </a:ln>
        </p:spPr>
        <p:style>
          <a:lnRef idx="1">
            <a:schemeClr val="accent1"/>
          </a:lnRef>
          <a:fillRef idx="0">
            <a:schemeClr val="accent1"/>
          </a:fillRef>
          <a:effectRef idx="0">
            <a:schemeClr val="accent1"/>
          </a:effectRef>
          <a:fontRef idx="minor">
            <a:schemeClr val="tx1"/>
          </a:fontRef>
        </p:style>
      </p:cxnSp>
      <p:cxnSp>
        <p:nvCxnSpPr>
          <p:cNvPr id="17" name="Rett linje 16">
            <a:extLst>
              <a:ext uri="{FF2B5EF4-FFF2-40B4-BE49-F238E27FC236}">
                <a16:creationId xmlns:a16="http://schemas.microsoft.com/office/drawing/2014/main" id="{422D4672-8E97-48F5-91C3-65A01DC4F08B}"/>
              </a:ext>
            </a:extLst>
          </p:cNvPr>
          <p:cNvCxnSpPr>
            <a:cxnSpLocks/>
          </p:cNvCxnSpPr>
          <p:nvPr/>
        </p:nvCxnSpPr>
        <p:spPr>
          <a:xfrm>
            <a:off x="7606169" y="3536622"/>
            <a:ext cx="0" cy="445653"/>
          </a:xfrm>
          <a:prstGeom prst="line">
            <a:avLst/>
          </a:prstGeom>
          <a:ln w="38100">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18" name="Rett linje 17">
            <a:extLst>
              <a:ext uri="{FF2B5EF4-FFF2-40B4-BE49-F238E27FC236}">
                <a16:creationId xmlns:a16="http://schemas.microsoft.com/office/drawing/2014/main" id="{2EB07B23-6990-4E95-BC4F-33A79AB1EFCA}"/>
              </a:ext>
            </a:extLst>
          </p:cNvPr>
          <p:cNvCxnSpPr>
            <a:cxnSpLocks/>
          </p:cNvCxnSpPr>
          <p:nvPr/>
        </p:nvCxnSpPr>
        <p:spPr>
          <a:xfrm>
            <a:off x="9235942" y="3536622"/>
            <a:ext cx="0" cy="445653"/>
          </a:xfrm>
          <a:prstGeom prst="line">
            <a:avLst/>
          </a:prstGeom>
          <a:ln w="38100">
            <a:solidFill>
              <a:srgbClr val="00B0F0"/>
            </a:solidFill>
            <a:prstDash val="sysDash"/>
          </a:ln>
        </p:spPr>
        <p:style>
          <a:lnRef idx="1">
            <a:schemeClr val="accent1"/>
          </a:lnRef>
          <a:fillRef idx="0">
            <a:schemeClr val="accent1"/>
          </a:fillRef>
          <a:effectRef idx="0">
            <a:schemeClr val="accent1"/>
          </a:effectRef>
          <a:fontRef idx="minor">
            <a:schemeClr val="tx1"/>
          </a:fontRef>
        </p:style>
      </p:cxnSp>
      <p:sp>
        <p:nvSpPr>
          <p:cNvPr id="19" name="TekstSylinder 18">
            <a:extLst>
              <a:ext uri="{FF2B5EF4-FFF2-40B4-BE49-F238E27FC236}">
                <a16:creationId xmlns:a16="http://schemas.microsoft.com/office/drawing/2014/main" id="{DEB02A1F-A132-4F25-9398-96DC23FDDC8D}"/>
              </a:ext>
            </a:extLst>
          </p:cNvPr>
          <p:cNvSpPr txBox="1"/>
          <p:nvPr/>
        </p:nvSpPr>
        <p:spPr>
          <a:xfrm>
            <a:off x="1447507" y="2418360"/>
            <a:ext cx="2524134" cy="523220"/>
          </a:xfrm>
          <a:prstGeom prst="rect">
            <a:avLst/>
          </a:prstGeom>
          <a:noFill/>
        </p:spPr>
        <p:txBody>
          <a:bodyPr wrap="square" rtlCol="0">
            <a:spAutoFit/>
          </a:bodyPr>
          <a:lstStyle/>
          <a:p>
            <a:r>
              <a:rPr lang="nb-NO" sz="1400" b="1" dirty="0"/>
              <a:t>2016-2017</a:t>
            </a:r>
          </a:p>
          <a:p>
            <a:r>
              <a:rPr lang="nb-NO" sz="1400" dirty="0"/>
              <a:t>Hovedprosjekt, Norsk Vann</a:t>
            </a:r>
            <a:endParaRPr lang="en-US" sz="1400" dirty="0"/>
          </a:p>
        </p:txBody>
      </p:sp>
      <p:cxnSp>
        <p:nvCxnSpPr>
          <p:cNvPr id="20" name="Rett linje 19">
            <a:extLst>
              <a:ext uri="{FF2B5EF4-FFF2-40B4-BE49-F238E27FC236}">
                <a16:creationId xmlns:a16="http://schemas.microsoft.com/office/drawing/2014/main" id="{471525EC-1B57-44EE-84B9-A4C793AFB959}"/>
              </a:ext>
            </a:extLst>
          </p:cNvPr>
          <p:cNvCxnSpPr>
            <a:cxnSpLocks/>
          </p:cNvCxnSpPr>
          <p:nvPr/>
        </p:nvCxnSpPr>
        <p:spPr>
          <a:xfrm>
            <a:off x="2848310" y="2926503"/>
            <a:ext cx="0" cy="445653"/>
          </a:xfrm>
          <a:prstGeom prst="line">
            <a:avLst/>
          </a:prstGeom>
          <a:ln w="38100">
            <a:solidFill>
              <a:srgbClr val="00B0F0"/>
            </a:solidFill>
            <a:prstDash val="solid"/>
          </a:ln>
        </p:spPr>
        <p:style>
          <a:lnRef idx="1">
            <a:schemeClr val="accent1"/>
          </a:lnRef>
          <a:fillRef idx="0">
            <a:schemeClr val="accent1"/>
          </a:fillRef>
          <a:effectRef idx="0">
            <a:schemeClr val="accent1"/>
          </a:effectRef>
          <a:fontRef idx="minor">
            <a:schemeClr val="tx1"/>
          </a:fontRef>
        </p:style>
      </p:cxnSp>
      <p:sp>
        <p:nvSpPr>
          <p:cNvPr id="21" name="TekstSylinder 20">
            <a:extLst>
              <a:ext uri="{FF2B5EF4-FFF2-40B4-BE49-F238E27FC236}">
                <a16:creationId xmlns:a16="http://schemas.microsoft.com/office/drawing/2014/main" id="{CCA831D9-D4BF-412E-AEEF-0BDA9873504E}"/>
              </a:ext>
            </a:extLst>
          </p:cNvPr>
          <p:cNvSpPr txBox="1"/>
          <p:nvPr/>
        </p:nvSpPr>
        <p:spPr>
          <a:xfrm>
            <a:off x="5278151" y="2418360"/>
            <a:ext cx="2524134" cy="738664"/>
          </a:xfrm>
          <a:prstGeom prst="rect">
            <a:avLst/>
          </a:prstGeom>
          <a:noFill/>
        </p:spPr>
        <p:txBody>
          <a:bodyPr wrap="square" rtlCol="0">
            <a:spAutoFit/>
          </a:bodyPr>
          <a:lstStyle/>
          <a:p>
            <a:r>
              <a:rPr lang="nb-NO" sz="1400" b="1" dirty="0"/>
              <a:t>2019-2022</a:t>
            </a:r>
          </a:p>
          <a:p>
            <a:r>
              <a:rPr lang="nb-NO" sz="1400" dirty="0"/>
              <a:t>Finansiering, byggesak, prosjektering, entreprise</a:t>
            </a:r>
            <a:endParaRPr lang="en-US" sz="1400" dirty="0"/>
          </a:p>
        </p:txBody>
      </p:sp>
      <p:cxnSp>
        <p:nvCxnSpPr>
          <p:cNvPr id="22" name="Rett linje 21">
            <a:extLst>
              <a:ext uri="{FF2B5EF4-FFF2-40B4-BE49-F238E27FC236}">
                <a16:creationId xmlns:a16="http://schemas.microsoft.com/office/drawing/2014/main" id="{63B8D344-1783-4907-A7DD-966A71C96EF4}"/>
              </a:ext>
            </a:extLst>
          </p:cNvPr>
          <p:cNvCxnSpPr>
            <a:cxnSpLocks/>
          </p:cNvCxnSpPr>
          <p:nvPr/>
        </p:nvCxnSpPr>
        <p:spPr>
          <a:xfrm>
            <a:off x="6011546" y="3149328"/>
            <a:ext cx="0" cy="226810"/>
          </a:xfrm>
          <a:prstGeom prst="line">
            <a:avLst/>
          </a:prstGeom>
          <a:ln w="38100">
            <a:solidFill>
              <a:srgbClr val="00B0F0"/>
            </a:solidFill>
            <a:prstDash val="solid"/>
          </a:ln>
        </p:spPr>
        <p:style>
          <a:lnRef idx="1">
            <a:schemeClr val="accent1"/>
          </a:lnRef>
          <a:fillRef idx="0">
            <a:schemeClr val="accent1"/>
          </a:fillRef>
          <a:effectRef idx="0">
            <a:schemeClr val="accent1"/>
          </a:effectRef>
          <a:fontRef idx="minor">
            <a:schemeClr val="tx1"/>
          </a:fontRef>
        </p:style>
      </p:cxnSp>
      <p:sp>
        <p:nvSpPr>
          <p:cNvPr id="23" name="TekstSylinder 22">
            <a:extLst>
              <a:ext uri="{FF2B5EF4-FFF2-40B4-BE49-F238E27FC236}">
                <a16:creationId xmlns:a16="http://schemas.microsoft.com/office/drawing/2014/main" id="{0CC66445-F29D-41E2-B776-A5D90E00CAAB}"/>
              </a:ext>
            </a:extLst>
          </p:cNvPr>
          <p:cNvSpPr txBox="1"/>
          <p:nvPr/>
        </p:nvSpPr>
        <p:spPr>
          <a:xfrm>
            <a:off x="8148782" y="2418606"/>
            <a:ext cx="2524134" cy="523220"/>
          </a:xfrm>
          <a:prstGeom prst="rect">
            <a:avLst/>
          </a:prstGeom>
          <a:noFill/>
        </p:spPr>
        <p:txBody>
          <a:bodyPr wrap="square" rtlCol="0">
            <a:spAutoFit/>
          </a:bodyPr>
          <a:lstStyle/>
          <a:p>
            <a:r>
              <a:rPr lang="nb-NO" sz="1400" b="1" dirty="0"/>
              <a:t>Høst 2022</a:t>
            </a:r>
          </a:p>
          <a:p>
            <a:r>
              <a:rPr lang="nb-NO" sz="1400" dirty="0"/>
              <a:t>Innledende senterleveranser</a:t>
            </a:r>
            <a:endParaRPr lang="en-US" sz="1400" dirty="0"/>
          </a:p>
        </p:txBody>
      </p:sp>
      <p:cxnSp>
        <p:nvCxnSpPr>
          <p:cNvPr id="24" name="Rett linje 23">
            <a:extLst>
              <a:ext uri="{FF2B5EF4-FFF2-40B4-BE49-F238E27FC236}">
                <a16:creationId xmlns:a16="http://schemas.microsoft.com/office/drawing/2014/main" id="{C4681BF7-5B54-49FF-B8B2-F725ED2C0F22}"/>
              </a:ext>
            </a:extLst>
          </p:cNvPr>
          <p:cNvCxnSpPr>
            <a:cxnSpLocks/>
          </p:cNvCxnSpPr>
          <p:nvPr/>
        </p:nvCxnSpPr>
        <p:spPr>
          <a:xfrm>
            <a:off x="9221062" y="2926502"/>
            <a:ext cx="0" cy="445653"/>
          </a:xfrm>
          <a:prstGeom prst="line">
            <a:avLst/>
          </a:prstGeom>
          <a:ln w="38100">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5" name="Rett linje 24">
            <a:extLst>
              <a:ext uri="{FF2B5EF4-FFF2-40B4-BE49-F238E27FC236}">
                <a16:creationId xmlns:a16="http://schemas.microsoft.com/office/drawing/2014/main" id="{33CB62AC-6512-4C21-9B72-C9834744FB03}"/>
              </a:ext>
            </a:extLst>
          </p:cNvPr>
          <p:cNvCxnSpPr>
            <a:cxnSpLocks/>
          </p:cNvCxnSpPr>
          <p:nvPr/>
        </p:nvCxnSpPr>
        <p:spPr>
          <a:xfrm>
            <a:off x="4238498" y="2930485"/>
            <a:ext cx="0" cy="445653"/>
          </a:xfrm>
          <a:prstGeom prst="line">
            <a:avLst/>
          </a:prstGeom>
          <a:ln w="38100">
            <a:solidFill>
              <a:srgbClr val="00B0F0"/>
            </a:solidFill>
            <a:prstDash val="solid"/>
          </a:ln>
        </p:spPr>
        <p:style>
          <a:lnRef idx="1">
            <a:schemeClr val="accent1"/>
          </a:lnRef>
          <a:fillRef idx="0">
            <a:schemeClr val="accent1"/>
          </a:fillRef>
          <a:effectRef idx="0">
            <a:schemeClr val="accent1"/>
          </a:effectRef>
          <a:fontRef idx="minor">
            <a:schemeClr val="tx1"/>
          </a:fontRef>
        </p:style>
      </p:cxnSp>
      <p:sp>
        <p:nvSpPr>
          <p:cNvPr id="26" name="TekstSylinder 25">
            <a:extLst>
              <a:ext uri="{FF2B5EF4-FFF2-40B4-BE49-F238E27FC236}">
                <a16:creationId xmlns:a16="http://schemas.microsoft.com/office/drawing/2014/main" id="{319E6AF3-3671-4A32-B4E1-4D79BF55F656}"/>
              </a:ext>
            </a:extLst>
          </p:cNvPr>
          <p:cNvSpPr txBox="1"/>
          <p:nvPr/>
        </p:nvSpPr>
        <p:spPr>
          <a:xfrm>
            <a:off x="3664621" y="2414852"/>
            <a:ext cx="1501600" cy="523220"/>
          </a:xfrm>
          <a:prstGeom prst="rect">
            <a:avLst/>
          </a:prstGeom>
          <a:noFill/>
        </p:spPr>
        <p:txBody>
          <a:bodyPr wrap="square" rtlCol="0">
            <a:spAutoFit/>
          </a:bodyPr>
          <a:lstStyle/>
          <a:p>
            <a:r>
              <a:rPr lang="nb-NO" sz="1400" b="1" dirty="0"/>
              <a:t>2017-2018</a:t>
            </a:r>
          </a:p>
          <a:p>
            <a:r>
              <a:rPr lang="nb-NO" sz="1400" dirty="0"/>
              <a:t>Bevilgninger, KD</a:t>
            </a:r>
            <a:endParaRPr lang="en-US" sz="1400" dirty="0"/>
          </a:p>
        </p:txBody>
      </p:sp>
      <p:cxnSp>
        <p:nvCxnSpPr>
          <p:cNvPr id="27" name="Rett linje 26">
            <a:extLst>
              <a:ext uri="{FF2B5EF4-FFF2-40B4-BE49-F238E27FC236}">
                <a16:creationId xmlns:a16="http://schemas.microsoft.com/office/drawing/2014/main" id="{007D8040-57F1-4D3D-918F-D874AD072A51}"/>
              </a:ext>
            </a:extLst>
          </p:cNvPr>
          <p:cNvCxnSpPr>
            <a:cxnSpLocks/>
          </p:cNvCxnSpPr>
          <p:nvPr/>
        </p:nvCxnSpPr>
        <p:spPr>
          <a:xfrm>
            <a:off x="1886360" y="3437276"/>
            <a:ext cx="4847847" cy="5431"/>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6543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Bilde 18" descr="Et bilde som inneholder gress, utendørs, himmel, felt&#10;&#10;Automatisk generert beskrivelse">
            <a:extLst>
              <a:ext uri="{FF2B5EF4-FFF2-40B4-BE49-F238E27FC236}">
                <a16:creationId xmlns:a16="http://schemas.microsoft.com/office/drawing/2014/main" id="{F034586C-DF17-3346-80D3-BB5E32CC632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777"/>
            <a:ext cx="12197650" cy="5047368"/>
          </a:xfrm>
          <a:prstGeom prst="rect">
            <a:avLst/>
          </a:prstGeom>
          <a:noFill/>
        </p:spPr>
      </p:pic>
      <p:pic>
        <p:nvPicPr>
          <p:cNvPr id="3" name="Bilde 2">
            <a:extLst>
              <a:ext uri="{FF2B5EF4-FFF2-40B4-BE49-F238E27FC236}">
                <a16:creationId xmlns:a16="http://schemas.microsoft.com/office/drawing/2014/main" id="{2B91A53F-E194-A342-A9C3-CF855BBB3F2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674" y="3919582"/>
            <a:ext cx="2659789" cy="590335"/>
          </a:xfrm>
          <a:prstGeom prst="rect">
            <a:avLst/>
          </a:prstGeom>
        </p:spPr>
      </p:pic>
      <p:pic>
        <p:nvPicPr>
          <p:cNvPr id="6" name="Bilde 5">
            <a:extLst>
              <a:ext uri="{FF2B5EF4-FFF2-40B4-BE49-F238E27FC236}">
                <a16:creationId xmlns:a16="http://schemas.microsoft.com/office/drawing/2014/main" id="{F1BF3F38-B731-B548-AE1E-1B604CD81D8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228121" y="2542994"/>
            <a:ext cx="1984496" cy="689449"/>
          </a:xfrm>
          <a:prstGeom prst="rect">
            <a:avLst/>
          </a:prstGeom>
        </p:spPr>
      </p:pic>
      <p:pic>
        <p:nvPicPr>
          <p:cNvPr id="8" name="Bilde 7">
            <a:extLst>
              <a:ext uri="{FF2B5EF4-FFF2-40B4-BE49-F238E27FC236}">
                <a16:creationId xmlns:a16="http://schemas.microsoft.com/office/drawing/2014/main" id="{30C1E1B2-8C16-0546-AD02-149ED113D98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651733" y="-16151"/>
            <a:ext cx="1152777" cy="605208"/>
          </a:xfrm>
          <a:prstGeom prst="rect">
            <a:avLst/>
          </a:prstGeom>
        </p:spPr>
      </p:pic>
      <p:pic>
        <p:nvPicPr>
          <p:cNvPr id="10" name="Grafikk 9">
            <a:extLst>
              <a:ext uri="{FF2B5EF4-FFF2-40B4-BE49-F238E27FC236}">
                <a16:creationId xmlns:a16="http://schemas.microsoft.com/office/drawing/2014/main" id="{F76AFAC6-5306-ED4A-A398-89E2A4137D38}"/>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5842334" y="37464"/>
            <a:ext cx="1343652" cy="496423"/>
          </a:xfrm>
          <a:prstGeom prst="rect">
            <a:avLst/>
          </a:prstGeom>
        </p:spPr>
      </p:pic>
      <p:pic>
        <p:nvPicPr>
          <p:cNvPr id="12" name="Bilde 11" descr="Et bilde som inneholder tekst, utklipp&#10;&#10;Automatisk generert beskrivelse">
            <a:extLst>
              <a:ext uri="{FF2B5EF4-FFF2-40B4-BE49-F238E27FC236}">
                <a16:creationId xmlns:a16="http://schemas.microsoft.com/office/drawing/2014/main" id="{C2389B6C-F253-BB46-92BF-189A00B7F466}"/>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3922" y="427646"/>
            <a:ext cx="1152777" cy="371277"/>
          </a:xfrm>
          <a:prstGeom prst="rect">
            <a:avLst/>
          </a:prstGeom>
        </p:spPr>
      </p:pic>
      <p:pic>
        <p:nvPicPr>
          <p:cNvPr id="14" name="Bilde 13" descr="Et bilde som inneholder tekst, klokke&#10;&#10;Automatisk generert beskrivelse">
            <a:extLst>
              <a:ext uri="{FF2B5EF4-FFF2-40B4-BE49-F238E27FC236}">
                <a16:creationId xmlns:a16="http://schemas.microsoft.com/office/drawing/2014/main" id="{AA13BEBE-5AEA-B440-A376-9E0EAA5FA622}"/>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178354" y="14007"/>
            <a:ext cx="1284100" cy="564561"/>
          </a:xfrm>
          <a:prstGeom prst="rect">
            <a:avLst/>
          </a:prstGeom>
        </p:spPr>
      </p:pic>
      <p:pic>
        <p:nvPicPr>
          <p:cNvPr id="16" name="Bilde 15">
            <a:extLst>
              <a:ext uri="{FF2B5EF4-FFF2-40B4-BE49-F238E27FC236}">
                <a16:creationId xmlns:a16="http://schemas.microsoft.com/office/drawing/2014/main" id="{2880A542-4CAE-324C-8C46-DFED7203D62C}"/>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0" y="0"/>
            <a:ext cx="1152776" cy="425640"/>
          </a:xfrm>
          <a:prstGeom prst="rect">
            <a:avLst/>
          </a:prstGeom>
        </p:spPr>
      </p:pic>
      <p:pic>
        <p:nvPicPr>
          <p:cNvPr id="18" name="Bilde 17">
            <a:extLst>
              <a:ext uri="{FF2B5EF4-FFF2-40B4-BE49-F238E27FC236}">
                <a16:creationId xmlns:a16="http://schemas.microsoft.com/office/drawing/2014/main" id="{5CE99B53-78CF-E747-9E3A-87184E37A177}"/>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9982394" y="4501"/>
            <a:ext cx="1284100" cy="543402"/>
          </a:xfrm>
          <a:prstGeom prst="rect">
            <a:avLst/>
          </a:prstGeom>
        </p:spPr>
      </p:pic>
      <p:pic>
        <p:nvPicPr>
          <p:cNvPr id="20" name="Bilde 19" descr="Et bilde som inneholder tekst&#10;&#10;Automatisk generert beskrivelse">
            <a:extLst>
              <a:ext uri="{FF2B5EF4-FFF2-40B4-BE49-F238E27FC236}">
                <a16:creationId xmlns:a16="http://schemas.microsoft.com/office/drawing/2014/main" id="{A2CB7F45-F852-D64E-BCB9-3CCC282BFB98}"/>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3496994" y="3520"/>
            <a:ext cx="1152777" cy="585537"/>
          </a:xfrm>
          <a:prstGeom prst="rect">
            <a:avLst/>
          </a:prstGeom>
        </p:spPr>
      </p:pic>
      <p:pic>
        <p:nvPicPr>
          <p:cNvPr id="22" name="Bilde 21">
            <a:extLst>
              <a:ext uri="{FF2B5EF4-FFF2-40B4-BE49-F238E27FC236}">
                <a16:creationId xmlns:a16="http://schemas.microsoft.com/office/drawing/2014/main" id="{2C967AE3-8DAB-834F-83FA-D916AD91C4D3}"/>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2340952" y="-2006"/>
            <a:ext cx="1152777" cy="633204"/>
          </a:xfrm>
          <a:prstGeom prst="rect">
            <a:avLst/>
          </a:prstGeom>
        </p:spPr>
      </p:pic>
      <p:pic>
        <p:nvPicPr>
          <p:cNvPr id="24" name="Bilde 23">
            <a:extLst>
              <a:ext uri="{FF2B5EF4-FFF2-40B4-BE49-F238E27FC236}">
                <a16:creationId xmlns:a16="http://schemas.microsoft.com/office/drawing/2014/main" id="{8256BCA3-9763-B140-896B-48D7E3FF4BA6}"/>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1172515" y="351958"/>
            <a:ext cx="1152777" cy="605208"/>
          </a:xfrm>
          <a:prstGeom prst="rect">
            <a:avLst/>
          </a:prstGeom>
        </p:spPr>
      </p:pic>
      <p:pic>
        <p:nvPicPr>
          <p:cNvPr id="26" name="Bilde 25">
            <a:extLst>
              <a:ext uri="{FF2B5EF4-FFF2-40B4-BE49-F238E27FC236}">
                <a16:creationId xmlns:a16="http://schemas.microsoft.com/office/drawing/2014/main" id="{33A8930F-8CCB-C644-9D47-3838516E8B35}"/>
              </a:ext>
            </a:extLst>
          </p:cNvPr>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1158451" y="-2006"/>
            <a:ext cx="1184926" cy="371277"/>
          </a:xfrm>
          <a:prstGeom prst="rect">
            <a:avLst/>
          </a:prstGeom>
        </p:spPr>
      </p:pic>
      <p:pic>
        <p:nvPicPr>
          <p:cNvPr id="28" name="Bilde 27">
            <a:extLst>
              <a:ext uri="{FF2B5EF4-FFF2-40B4-BE49-F238E27FC236}">
                <a16:creationId xmlns:a16="http://schemas.microsoft.com/office/drawing/2014/main" id="{517D8619-C334-3D46-A733-93917177C90F}"/>
              </a:ext>
            </a:extLst>
          </p:cNvPr>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8397771" y="-53369"/>
            <a:ext cx="1584623" cy="689680"/>
          </a:xfrm>
          <a:prstGeom prst="rect">
            <a:avLst/>
          </a:prstGeom>
        </p:spPr>
      </p:pic>
      <p:pic>
        <p:nvPicPr>
          <p:cNvPr id="30" name="Bilde 29">
            <a:extLst>
              <a:ext uri="{FF2B5EF4-FFF2-40B4-BE49-F238E27FC236}">
                <a16:creationId xmlns:a16="http://schemas.microsoft.com/office/drawing/2014/main" id="{4A3B14BD-49FA-1649-97E7-C910A7A59B71}"/>
              </a:ext>
            </a:extLst>
          </p:cNvPr>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0" y="4515002"/>
            <a:ext cx="4329953" cy="1864755"/>
          </a:xfrm>
          <a:prstGeom prst="rect">
            <a:avLst/>
          </a:prstGeom>
        </p:spPr>
      </p:pic>
      <p:sp>
        <p:nvSpPr>
          <p:cNvPr id="31" name="TekstSylinder 30">
            <a:extLst>
              <a:ext uri="{FF2B5EF4-FFF2-40B4-BE49-F238E27FC236}">
                <a16:creationId xmlns:a16="http://schemas.microsoft.com/office/drawing/2014/main" id="{E7997C04-8D0D-3247-A98D-FF27E5E4EECA}"/>
              </a:ext>
            </a:extLst>
          </p:cNvPr>
          <p:cNvSpPr txBox="1"/>
          <p:nvPr/>
        </p:nvSpPr>
        <p:spPr>
          <a:xfrm>
            <a:off x="4235825" y="4405246"/>
            <a:ext cx="7926570" cy="2308324"/>
          </a:xfrm>
          <a:prstGeom prst="rect">
            <a:avLst/>
          </a:prstGeom>
          <a:noFill/>
        </p:spPr>
        <p:txBody>
          <a:bodyPr wrap="square" rtlCol="0">
            <a:spAutoFit/>
          </a:bodyPr>
          <a:lstStyle/>
          <a:p>
            <a:endParaRPr lang="nb-NO" dirty="0">
              <a:latin typeface="Whitney Book" pitchFamily="2" charset="0"/>
              <a:cs typeface="Whitney Book" pitchFamily="2" charset="0"/>
            </a:endParaRPr>
          </a:p>
          <a:p>
            <a:r>
              <a:rPr lang="nb-NO" dirty="0">
                <a:solidFill>
                  <a:schemeClr val="bg1"/>
                </a:solidFill>
                <a:latin typeface="Whitney Book" pitchFamily="2" charset="0"/>
                <a:cs typeface="Whitney Book" pitchFamily="2" charset="0"/>
              </a:rPr>
              <a:t>Senterets aksjonærer:</a:t>
            </a:r>
          </a:p>
          <a:p>
            <a:r>
              <a:rPr lang="nb-NO" dirty="0">
                <a:latin typeface="Whitney Book" pitchFamily="2" charset="0"/>
                <a:cs typeface="Whitney Book" pitchFamily="2" charset="0"/>
              </a:rPr>
              <a:t>Norsk Vann, VASK-fellesskapet, NMBU, RIN, VVP, MEF, RIF, NRF, Basal og SSTT</a:t>
            </a:r>
          </a:p>
          <a:p>
            <a:r>
              <a:rPr lang="nb-NO" dirty="0">
                <a:latin typeface="Whitney Book" pitchFamily="2" charset="0"/>
                <a:cs typeface="Whitney Book" pitchFamily="2" charset="0"/>
              </a:rPr>
              <a:t>Andre sponsorer:</a:t>
            </a:r>
          </a:p>
          <a:p>
            <a:r>
              <a:rPr lang="nb-NO" dirty="0">
                <a:latin typeface="Whitney Book" pitchFamily="2" charset="0"/>
                <a:cs typeface="Whitney Book" pitchFamily="2" charset="0"/>
              </a:rPr>
              <a:t>Kunnskapsdepartementet, NRV/NRA IKS, flere mindre kommuner, </a:t>
            </a:r>
            <a:r>
              <a:rPr lang="nb-NO" dirty="0" err="1">
                <a:latin typeface="Whitney Book" pitchFamily="2" charset="0"/>
                <a:cs typeface="Whitney Book" pitchFamily="2" charset="0"/>
              </a:rPr>
              <a:t>Krohne</a:t>
            </a:r>
            <a:r>
              <a:rPr lang="nb-NO" dirty="0">
                <a:latin typeface="Whitney Book" pitchFamily="2" charset="0"/>
                <a:cs typeface="Whitney Book" pitchFamily="2" charset="0"/>
              </a:rPr>
              <a:t>, Brødrene Dahl, </a:t>
            </a:r>
            <a:r>
              <a:rPr lang="nb-NO" dirty="0" err="1">
                <a:latin typeface="Whitney Book" pitchFamily="2" charset="0"/>
                <a:cs typeface="Whitney Book" pitchFamily="2" charset="0"/>
              </a:rPr>
              <a:t>Hallinplast</a:t>
            </a:r>
            <a:r>
              <a:rPr lang="nb-NO" dirty="0">
                <a:latin typeface="Whitney Book" pitchFamily="2" charset="0"/>
                <a:cs typeface="Whitney Book" pitchFamily="2" charset="0"/>
              </a:rPr>
              <a:t>, </a:t>
            </a:r>
            <a:r>
              <a:rPr lang="nb-NO" dirty="0" err="1">
                <a:latin typeface="Whitney Book" pitchFamily="2" charset="0"/>
                <a:cs typeface="Whitney Book" pitchFamily="2" charset="0"/>
              </a:rPr>
              <a:t>Pipelife</a:t>
            </a:r>
            <a:r>
              <a:rPr lang="nb-NO" dirty="0">
                <a:latin typeface="Whitney Book" pitchFamily="2" charset="0"/>
                <a:cs typeface="Whitney Book" pitchFamily="2" charset="0"/>
              </a:rPr>
              <a:t>, </a:t>
            </a:r>
            <a:r>
              <a:rPr lang="nb-NO" dirty="0" err="1">
                <a:latin typeface="Whitney Book" pitchFamily="2" charset="0"/>
                <a:cs typeface="Whitney Book" pitchFamily="2" charset="0"/>
              </a:rPr>
              <a:t>Uponor</a:t>
            </a:r>
            <a:r>
              <a:rPr lang="nb-NO" dirty="0">
                <a:latin typeface="Whitney Book" pitchFamily="2" charset="0"/>
                <a:cs typeface="Whitney Book" pitchFamily="2" charset="0"/>
              </a:rPr>
              <a:t>, Ulefos, Grundfos, </a:t>
            </a:r>
            <a:r>
              <a:rPr lang="nb-NO" dirty="0" err="1">
                <a:latin typeface="Whitney Book" pitchFamily="2" charset="0"/>
                <a:cs typeface="Whitney Book" pitchFamily="2" charset="0"/>
              </a:rPr>
              <a:t>Pam</a:t>
            </a:r>
            <a:r>
              <a:rPr lang="nb-NO" dirty="0">
                <a:latin typeface="Whitney Book" pitchFamily="2" charset="0"/>
                <a:cs typeface="Whitney Book" pitchFamily="2" charset="0"/>
              </a:rPr>
              <a:t>, Furnes jernstøperi og AVR</a:t>
            </a:r>
          </a:p>
          <a:p>
            <a:endParaRPr lang="nb-NO" dirty="0"/>
          </a:p>
        </p:txBody>
      </p:sp>
    </p:spTree>
    <p:extLst>
      <p:ext uri="{BB962C8B-B14F-4D97-AF65-F5344CB8AC3E}">
        <p14:creationId xmlns:p14="http://schemas.microsoft.com/office/powerpoint/2010/main" val="4158396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838200" y="528731"/>
            <a:ext cx="10515600" cy="1325563"/>
          </a:xfrm>
        </p:spPr>
        <p:txBody>
          <a:bodyPr/>
          <a:lstStyle/>
          <a:p>
            <a:r>
              <a:rPr lang="nb-NO" dirty="0">
                <a:solidFill>
                  <a:schemeClr val="accent2"/>
                </a:solidFill>
                <a:latin typeface="Whitney Book" pitchFamily="50" charset="0"/>
                <a:cs typeface="Whitney Book" pitchFamily="50" charset="0"/>
              </a:rPr>
              <a:t>Store investeringer = store muligheter </a:t>
            </a:r>
            <a:br>
              <a:rPr lang="nb-NO" dirty="0">
                <a:solidFill>
                  <a:schemeClr val="accent2"/>
                </a:solidFill>
                <a:latin typeface="Whitney Book" pitchFamily="50" charset="0"/>
                <a:cs typeface="Whitney Book" pitchFamily="50" charset="0"/>
              </a:rPr>
            </a:br>
            <a:r>
              <a:rPr lang="nb-NO" sz="3600" i="1" dirty="0">
                <a:solidFill>
                  <a:schemeClr val="accent2"/>
                </a:solidFill>
                <a:latin typeface="Whitney Book" pitchFamily="50" charset="0"/>
                <a:cs typeface="Whitney Book" pitchFamily="50" charset="0"/>
              </a:rPr>
              <a:t>hvis vi gjør de rette valgene</a:t>
            </a:r>
            <a:endParaRPr lang="nb-NO" i="1" dirty="0">
              <a:solidFill>
                <a:schemeClr val="accent2"/>
              </a:solidFill>
              <a:latin typeface="Whitney Book" pitchFamily="50" charset="0"/>
              <a:cs typeface="Whitney Book" pitchFamily="50" charset="0"/>
            </a:endParaRPr>
          </a:p>
        </p:txBody>
      </p:sp>
      <p:sp>
        <p:nvSpPr>
          <p:cNvPr id="3" name="Plassholder for innhold 2"/>
          <p:cNvSpPr>
            <a:spLocks noGrp="1"/>
          </p:cNvSpPr>
          <p:nvPr>
            <p:ph idx="1"/>
          </p:nvPr>
        </p:nvSpPr>
        <p:spPr>
          <a:xfrm>
            <a:off x="838199" y="1940419"/>
            <a:ext cx="5089635" cy="4388849"/>
          </a:xfrm>
        </p:spPr>
        <p:txBody>
          <a:bodyPr>
            <a:noAutofit/>
          </a:bodyPr>
          <a:lstStyle/>
          <a:p>
            <a:pPr>
              <a:buSzPct val="75000"/>
              <a:buBlip>
                <a:blip r:embed="rId3"/>
              </a:buBlip>
            </a:pPr>
            <a:r>
              <a:rPr lang="nb-NO" sz="3200" dirty="0">
                <a:solidFill>
                  <a:schemeClr val="bg1"/>
                </a:solidFill>
                <a:latin typeface="Whitney Book" pitchFamily="50" charset="0"/>
                <a:cs typeface="Whitney Book" pitchFamily="50" charset="0"/>
              </a:rPr>
              <a:t>Viktigst: dette bidrar til bedre vannmiljø!</a:t>
            </a:r>
          </a:p>
          <a:p>
            <a:pPr>
              <a:buSzPct val="75000"/>
              <a:buBlip>
                <a:blip r:embed="rId3"/>
              </a:buBlip>
            </a:pPr>
            <a:r>
              <a:rPr lang="nb-NO" sz="3200" dirty="0">
                <a:solidFill>
                  <a:schemeClr val="bg1"/>
                </a:solidFill>
                <a:latin typeface="Whitney Book" pitchFamily="50" charset="0"/>
                <a:cs typeface="Whitney Book" pitchFamily="50" charset="0"/>
              </a:rPr>
              <a:t>Tidenes satsing gir muligheter: </a:t>
            </a:r>
          </a:p>
          <a:p>
            <a:pPr lvl="1">
              <a:buSzPct val="75000"/>
              <a:buBlip>
                <a:blip r:embed="rId3"/>
              </a:buBlip>
            </a:pPr>
            <a:r>
              <a:rPr lang="nb-NO" sz="2800" dirty="0">
                <a:solidFill>
                  <a:schemeClr val="bg1"/>
                </a:solidFill>
                <a:latin typeface="Whitney Book" pitchFamily="50" charset="0"/>
                <a:cs typeface="Whitney Book" pitchFamily="50" charset="0"/>
              </a:rPr>
              <a:t>Bærekraftige løsninger</a:t>
            </a:r>
          </a:p>
          <a:p>
            <a:pPr lvl="1">
              <a:buSzPct val="75000"/>
              <a:buBlip>
                <a:blip r:embed="rId3"/>
              </a:buBlip>
            </a:pPr>
            <a:r>
              <a:rPr lang="nb-NO" sz="2800" dirty="0">
                <a:solidFill>
                  <a:schemeClr val="bg1"/>
                </a:solidFill>
                <a:latin typeface="Whitney Book" pitchFamily="50" charset="0"/>
                <a:cs typeface="Whitney Book" pitchFamily="50" charset="0"/>
              </a:rPr>
              <a:t>Kostnadseffektive løsninger</a:t>
            </a:r>
          </a:p>
          <a:p>
            <a:pPr lvl="1">
              <a:buSzPct val="75000"/>
              <a:buBlip>
                <a:blip r:embed="rId3"/>
              </a:buBlip>
            </a:pPr>
            <a:r>
              <a:rPr lang="nb-NO" sz="2800" dirty="0">
                <a:solidFill>
                  <a:schemeClr val="bg1"/>
                </a:solidFill>
                <a:latin typeface="Whitney Book" pitchFamily="50" charset="0"/>
                <a:cs typeface="Whitney Book" pitchFamily="50" charset="0"/>
              </a:rPr>
              <a:t>Innovasjon og økt grønn konkurransekraft</a:t>
            </a:r>
          </a:p>
          <a:p>
            <a:pPr lvl="1">
              <a:buSzPct val="75000"/>
              <a:buBlip>
                <a:blip r:embed="rId3"/>
              </a:buBlip>
            </a:pPr>
            <a:r>
              <a:rPr lang="nb-NO" sz="2800" dirty="0">
                <a:solidFill>
                  <a:schemeClr val="bg1"/>
                </a:solidFill>
                <a:latin typeface="Whitney Book" pitchFamily="50" charset="0"/>
                <a:cs typeface="Whitney Book" pitchFamily="50" charset="0"/>
              </a:rPr>
              <a:t>Miljøarbeidsplasser</a:t>
            </a:r>
          </a:p>
        </p:txBody>
      </p:sp>
      <p:sp>
        <p:nvSpPr>
          <p:cNvPr id="7" name="TekstSylinder 6">
            <a:extLst>
              <a:ext uri="{FF2B5EF4-FFF2-40B4-BE49-F238E27FC236}">
                <a16:creationId xmlns:a16="http://schemas.microsoft.com/office/drawing/2014/main" id="{DBA0A8F1-12DD-8C44-9C6C-91ABFD8FECD2}"/>
              </a:ext>
            </a:extLst>
          </p:cNvPr>
          <p:cNvSpPr txBox="1"/>
          <p:nvPr/>
        </p:nvSpPr>
        <p:spPr>
          <a:xfrm>
            <a:off x="5839681" y="5785125"/>
            <a:ext cx="4583543"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000" b="0" i="1" u="none" strike="noStrike" kern="1200" cap="none" spc="0" normalizeH="0" baseline="0" noProof="0" dirty="0" err="1">
                <a:ln>
                  <a:noFill/>
                </a:ln>
                <a:solidFill>
                  <a:prstClr val="white"/>
                </a:solidFill>
                <a:effectLst/>
                <a:uLnTx/>
                <a:uFillTx/>
                <a:latin typeface="Calibri" panose="020F0502020204030204"/>
                <a:ea typeface="+mn-ea"/>
                <a:cs typeface="+mn-cs"/>
              </a:rPr>
              <a:t>bedreVANN</a:t>
            </a:r>
            <a:r>
              <a:rPr kumimoji="0" lang="nb-NO" sz="1000" b="0" i="1" u="none" strike="noStrike" kern="1200" cap="none" spc="0" normalizeH="0" baseline="0" noProof="0" dirty="0">
                <a:ln>
                  <a:noFill/>
                </a:ln>
                <a:solidFill>
                  <a:prstClr val="white"/>
                </a:solidFill>
                <a:effectLst/>
                <a:uLnTx/>
                <a:uFillTx/>
                <a:latin typeface="Calibri" panose="020F0502020204030204"/>
                <a:ea typeface="+mn-ea"/>
                <a:cs typeface="+mn-cs"/>
              </a:rPr>
              <a:t>, 2020</a:t>
            </a:r>
          </a:p>
        </p:txBody>
      </p:sp>
      <p:pic>
        <p:nvPicPr>
          <p:cNvPr id="8" name="Plassholder for innhold 3">
            <a:extLst>
              <a:ext uri="{FF2B5EF4-FFF2-40B4-BE49-F238E27FC236}">
                <a16:creationId xmlns:a16="http://schemas.microsoft.com/office/drawing/2014/main" id="{2FE32646-1F56-554F-BA61-E3702142DD0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927835" y="1948740"/>
            <a:ext cx="5985514" cy="3916751"/>
          </a:xfrm>
          <a:prstGeom prst="rect">
            <a:avLst/>
          </a:prstGeom>
        </p:spPr>
      </p:pic>
    </p:spTree>
    <p:extLst>
      <p:ext uri="{BB962C8B-B14F-4D97-AF65-F5344CB8AC3E}">
        <p14:creationId xmlns:p14="http://schemas.microsoft.com/office/powerpoint/2010/main" val="12420347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latin typeface="Whitney Book" pitchFamily="50" charset="0"/>
                <a:cs typeface="Whitney Book" pitchFamily="50" charset="0"/>
              </a:rPr>
              <a:t>Kort om Norsk Vann</a:t>
            </a:r>
            <a:br>
              <a:rPr lang="nb-NO" dirty="0">
                <a:latin typeface="Whitney Book" pitchFamily="50" charset="0"/>
                <a:cs typeface="Whitney Book" pitchFamily="50" charset="0"/>
              </a:rPr>
            </a:br>
            <a:r>
              <a:rPr lang="nb-NO" dirty="0">
                <a:latin typeface="Whitney Book" pitchFamily="50" charset="0"/>
                <a:cs typeface="Whitney Book" pitchFamily="50" charset="0"/>
              </a:rPr>
              <a:t>     - rent vann – vår framtid</a:t>
            </a:r>
          </a:p>
        </p:txBody>
      </p:sp>
      <p:sp>
        <p:nvSpPr>
          <p:cNvPr id="3" name="Plassholder for innhold 2"/>
          <p:cNvSpPr>
            <a:spLocks noGrp="1"/>
          </p:cNvSpPr>
          <p:nvPr>
            <p:ph idx="1"/>
          </p:nvPr>
        </p:nvSpPr>
        <p:spPr/>
        <p:txBody>
          <a:bodyPr>
            <a:normAutofit lnSpcReduction="10000"/>
          </a:bodyPr>
          <a:lstStyle/>
          <a:p>
            <a:pPr>
              <a:buSzPct val="75000"/>
              <a:buBlip>
                <a:blip r:embed="rId2"/>
              </a:buBlip>
            </a:pPr>
            <a:r>
              <a:rPr lang="nb-NO" dirty="0">
                <a:latin typeface="Whitney Book" pitchFamily="50" charset="0"/>
                <a:cs typeface="Whitney Book" pitchFamily="50" charset="0"/>
              </a:rPr>
              <a:t>Den nasjonale interesseorganisasjonen for vannbransjen</a:t>
            </a:r>
          </a:p>
          <a:p>
            <a:pPr lvl="1">
              <a:buSzPct val="75000"/>
              <a:buBlip>
                <a:blip r:embed="rId2"/>
              </a:buBlip>
            </a:pPr>
            <a:r>
              <a:rPr lang="nb-NO" dirty="0">
                <a:latin typeface="Whitney Book" pitchFamily="50" charset="0"/>
                <a:cs typeface="Whitney Book" pitchFamily="50" charset="0"/>
              </a:rPr>
              <a:t>Representerer 320 kommuner og 96 % av landets innbyggere</a:t>
            </a:r>
          </a:p>
          <a:p>
            <a:pPr lvl="1">
              <a:buSzPct val="75000"/>
              <a:buBlip>
                <a:blip r:embed="rId2"/>
              </a:buBlip>
            </a:pPr>
            <a:r>
              <a:rPr lang="nb-NO" dirty="0">
                <a:latin typeface="Whitney Book" pitchFamily="50" charset="0"/>
                <a:cs typeface="Whitney Book" pitchFamily="50" charset="0"/>
              </a:rPr>
              <a:t>Kommuner og kommunalt eide selskaper er våre andelseiere</a:t>
            </a:r>
          </a:p>
          <a:p>
            <a:pPr lvl="1">
              <a:buSzPct val="75000"/>
              <a:buBlip>
                <a:blip r:embed="rId2"/>
              </a:buBlip>
            </a:pPr>
            <a:r>
              <a:rPr lang="nb-NO" dirty="0">
                <a:latin typeface="Whitney Book" pitchFamily="50" charset="0"/>
                <a:cs typeface="Whitney Book" pitchFamily="50" charset="0"/>
              </a:rPr>
              <a:t>Rådgivere, leverandører, utdanningsinstitusjoner m.fl. er tilknyttede medlemmer</a:t>
            </a:r>
          </a:p>
          <a:p>
            <a:pPr>
              <a:buSzPct val="75000"/>
              <a:buBlip>
                <a:blip r:embed="rId2"/>
              </a:buBlip>
            </a:pPr>
            <a:r>
              <a:rPr lang="nb-NO" dirty="0">
                <a:latin typeface="Whitney Book" pitchFamily="50" charset="0"/>
                <a:cs typeface="Whitney Book" pitchFamily="50" charset="0"/>
              </a:rPr>
              <a:t>Hovedkontor på Hamar og avdelingskontor i Oslo</a:t>
            </a:r>
          </a:p>
          <a:p>
            <a:pPr lvl="1">
              <a:buSzPct val="75000"/>
              <a:buBlip>
                <a:blip r:embed="rId2"/>
              </a:buBlip>
            </a:pPr>
            <a:r>
              <a:rPr lang="nb-NO" dirty="0">
                <a:latin typeface="Whitney Book" pitchFamily="50" charset="0"/>
                <a:cs typeface="Whitney Book" pitchFamily="50" charset="0"/>
              </a:rPr>
              <a:t>20 ansatte</a:t>
            </a:r>
          </a:p>
          <a:p>
            <a:pPr>
              <a:buSzPct val="75000"/>
              <a:buBlip>
                <a:blip r:embed="rId2"/>
              </a:buBlip>
            </a:pPr>
            <a:r>
              <a:rPr lang="nb-NO" dirty="0">
                <a:latin typeface="Whitney Book" pitchFamily="50" charset="0"/>
                <a:cs typeface="Whitney Book" pitchFamily="50" charset="0"/>
              </a:rPr>
              <a:t>Viktigste arbeidsområder</a:t>
            </a:r>
          </a:p>
          <a:p>
            <a:pPr lvl="1">
              <a:buSzPct val="75000"/>
              <a:buBlip>
                <a:blip r:embed="rId2"/>
              </a:buBlip>
            </a:pPr>
            <a:r>
              <a:rPr lang="nb-NO" dirty="0">
                <a:latin typeface="Whitney Book" pitchFamily="50" charset="0"/>
                <a:cs typeface="Whitney Book" pitchFamily="50" charset="0"/>
              </a:rPr>
              <a:t>Utvikling og formidling av kompetanse</a:t>
            </a:r>
          </a:p>
          <a:p>
            <a:pPr lvl="1">
              <a:buSzPct val="75000"/>
              <a:buBlip>
                <a:blip r:embed="rId2"/>
              </a:buBlip>
            </a:pPr>
            <a:r>
              <a:rPr lang="nb-NO" dirty="0">
                <a:latin typeface="Whitney Book" pitchFamily="50" charset="0"/>
                <a:cs typeface="Whitney Book" pitchFamily="50" charset="0"/>
              </a:rPr>
              <a:t>Utvikling av veiledere og verktøy for bransjen</a:t>
            </a:r>
          </a:p>
          <a:p>
            <a:pPr lvl="1">
              <a:buSzPct val="75000"/>
              <a:buBlip>
                <a:blip r:embed="rId2"/>
              </a:buBlip>
            </a:pPr>
            <a:r>
              <a:rPr lang="nb-NO" dirty="0">
                <a:latin typeface="Whitney Book" pitchFamily="50" charset="0"/>
                <a:cs typeface="Whitney Book" pitchFamily="50" charset="0"/>
              </a:rPr>
              <a:t>Interessepolitisk arbeid</a:t>
            </a:r>
          </a:p>
        </p:txBody>
      </p:sp>
      <p:pic>
        <p:nvPicPr>
          <p:cNvPr id="5" name="Bilde 4" descr="Et bilde som inneholder bygning, himmel, utendørs, by&#10;&#10;Automatisk generert beskrivelse">
            <a:extLst>
              <a:ext uri="{FF2B5EF4-FFF2-40B4-BE49-F238E27FC236}">
                <a16:creationId xmlns:a16="http://schemas.microsoft.com/office/drawing/2014/main" id="{16536793-362A-2B4F-B0D2-7AA11341B1F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24693" y="163367"/>
            <a:ext cx="2295155" cy="1527321"/>
          </a:xfrm>
          <a:prstGeom prst="rect">
            <a:avLst/>
          </a:prstGeom>
        </p:spPr>
      </p:pic>
      <p:pic>
        <p:nvPicPr>
          <p:cNvPr id="7" name="Bilde 6" descr="Et bilde som inneholder utendørs, bygning, leiegård&#10;&#10;Automatisk generert beskrivelse">
            <a:extLst>
              <a:ext uri="{FF2B5EF4-FFF2-40B4-BE49-F238E27FC236}">
                <a16:creationId xmlns:a16="http://schemas.microsoft.com/office/drawing/2014/main" id="{20FB1CCD-F279-EC4A-9FE2-C134AD02923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219848" y="163367"/>
            <a:ext cx="1782865" cy="1527321"/>
          </a:xfrm>
          <a:prstGeom prst="rect">
            <a:avLst/>
          </a:prstGeom>
        </p:spPr>
      </p:pic>
      <p:pic>
        <p:nvPicPr>
          <p:cNvPr id="6" name="Picture 2">
            <a:extLst>
              <a:ext uri="{FF2B5EF4-FFF2-40B4-BE49-F238E27FC236}">
                <a16:creationId xmlns:a16="http://schemas.microsoft.com/office/drawing/2014/main" id="{511564FB-2812-DC45-AC56-CD1DFB78D7F2}"/>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9072270" y="3591640"/>
            <a:ext cx="2918064" cy="25853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31297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latin typeface="Whitney Book" pitchFamily="50" charset="0"/>
                <a:cs typeface="Whitney Book" pitchFamily="50" charset="0"/>
              </a:rPr>
              <a:t>Nøkkeltall for bransjen</a:t>
            </a:r>
          </a:p>
        </p:txBody>
      </p:sp>
      <p:pic>
        <p:nvPicPr>
          <p:cNvPr id="4" name="Plassholder for innhold 3">
            <a:extLst>
              <a:ext uri="{FF2B5EF4-FFF2-40B4-BE49-F238E27FC236}">
                <a16:creationId xmlns:a16="http://schemas.microsoft.com/office/drawing/2014/main" id="{75EF52BC-B5D6-434B-8ED1-B3451B6B6B81}"/>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838200" y="1657160"/>
            <a:ext cx="6649643" cy="4351338"/>
          </a:xfrm>
          <a:prstGeom prst="rect">
            <a:avLst/>
          </a:prstGeom>
        </p:spPr>
      </p:pic>
      <p:sp>
        <p:nvSpPr>
          <p:cNvPr id="5" name="TekstSylinder 4">
            <a:extLst>
              <a:ext uri="{FF2B5EF4-FFF2-40B4-BE49-F238E27FC236}">
                <a16:creationId xmlns:a16="http://schemas.microsoft.com/office/drawing/2014/main" id="{17F38CFD-FADF-0A4A-BAB5-4A2AA7C545CF}"/>
              </a:ext>
            </a:extLst>
          </p:cNvPr>
          <p:cNvSpPr txBox="1"/>
          <p:nvPr/>
        </p:nvSpPr>
        <p:spPr>
          <a:xfrm>
            <a:off x="7487843" y="1530204"/>
            <a:ext cx="4301821" cy="2585323"/>
          </a:xfrm>
          <a:prstGeom prst="rect">
            <a:avLst/>
          </a:prstGeom>
          <a:noFill/>
        </p:spPr>
        <p:txBody>
          <a:bodyPr wrap="square" rtlCol="0">
            <a:spAutoFit/>
          </a:bodyPr>
          <a:lstStyle/>
          <a:p>
            <a:pPr marL="285750" indent="-285750">
              <a:buFont typeface="Courier New" panose="02070309020205020404" pitchFamily="49" charset="0"/>
              <a:buChar char="o"/>
            </a:pPr>
            <a:r>
              <a:rPr lang="nb-NO">
                <a:latin typeface="Whitney Book" pitchFamily="2" charset="0"/>
                <a:cs typeface="Whitney Book" pitchFamily="2" charset="0"/>
              </a:rPr>
              <a:t>1.960 vannverk forsyner 90 % av befolkningen</a:t>
            </a:r>
          </a:p>
          <a:p>
            <a:pPr marL="285750" indent="-285750">
              <a:buFont typeface="Courier New" panose="02070309020205020404" pitchFamily="49" charset="0"/>
              <a:buChar char="o"/>
            </a:pPr>
            <a:r>
              <a:rPr lang="nb-NO">
                <a:latin typeface="Whitney Book" pitchFamily="2" charset="0"/>
                <a:cs typeface="Whitney Book" pitchFamily="2" charset="0"/>
              </a:rPr>
              <a:t>90 % overflatevann, 10 % grunnvann</a:t>
            </a:r>
          </a:p>
          <a:p>
            <a:pPr marL="285750" indent="-285750">
              <a:buFont typeface="Courier New" panose="02070309020205020404" pitchFamily="49" charset="0"/>
              <a:buChar char="o"/>
            </a:pPr>
            <a:r>
              <a:rPr lang="nb-NO">
                <a:latin typeface="Whitney Book" pitchFamily="2" charset="0"/>
                <a:cs typeface="Whitney Book" pitchFamily="2" charset="0"/>
              </a:rPr>
              <a:t>30,5 % lekkasjeandel ledningsnettet</a:t>
            </a:r>
          </a:p>
          <a:p>
            <a:pPr marL="285750" indent="-285750">
              <a:buFont typeface="Courier New" panose="02070309020205020404" pitchFamily="49" charset="0"/>
              <a:buChar char="o"/>
            </a:pPr>
            <a:r>
              <a:rPr lang="nb-NO">
                <a:latin typeface="Whitney Book" pitchFamily="2" charset="0"/>
                <a:cs typeface="Whitney Book" pitchFamily="2" charset="0"/>
              </a:rPr>
              <a:t>2.700 renseanlegg (over 50PE)</a:t>
            </a:r>
          </a:p>
          <a:p>
            <a:pPr marL="285750" indent="-285750">
              <a:buFont typeface="Courier New" panose="02070309020205020404" pitchFamily="49" charset="0"/>
              <a:buChar char="o"/>
            </a:pPr>
            <a:r>
              <a:rPr lang="nb-NO">
                <a:latin typeface="Whitney Book" pitchFamily="2" charset="0"/>
                <a:cs typeface="Whitney Book" pitchFamily="2" charset="0"/>
              </a:rPr>
              <a:t>49.700 km vannledninger</a:t>
            </a:r>
          </a:p>
          <a:p>
            <a:pPr marL="285750" indent="-285750">
              <a:buFont typeface="Courier New" panose="02070309020205020404" pitchFamily="49" charset="0"/>
              <a:buChar char="o"/>
            </a:pPr>
            <a:r>
              <a:rPr lang="nb-NO">
                <a:latin typeface="Whitney Book" pitchFamily="2" charset="0"/>
                <a:cs typeface="Whitney Book" pitchFamily="2" charset="0"/>
              </a:rPr>
              <a:t>38.400 km avløpsledninger</a:t>
            </a:r>
          </a:p>
          <a:p>
            <a:pPr marL="285750" indent="-285750">
              <a:buFont typeface="Courier New" panose="02070309020205020404" pitchFamily="49" charset="0"/>
              <a:buChar char="o"/>
            </a:pPr>
            <a:r>
              <a:rPr lang="nb-NO">
                <a:latin typeface="Whitney Book" pitchFamily="2" charset="0"/>
                <a:cs typeface="Whitney Book" pitchFamily="2" charset="0"/>
              </a:rPr>
              <a:t>19.100 km overvannsledninger</a:t>
            </a:r>
          </a:p>
          <a:p>
            <a:endParaRPr lang="nb-NO">
              <a:latin typeface="Whitney Book" pitchFamily="2" charset="0"/>
              <a:cs typeface="Whitney Book" pitchFamily="2" charset="0"/>
            </a:endParaRPr>
          </a:p>
        </p:txBody>
      </p:sp>
      <p:pic>
        <p:nvPicPr>
          <p:cNvPr id="6" name="Bilde 5" descr="Et bilde som inneholder virvelløse dyr, blå&#10;&#10;Automatisk generert beskrivelse">
            <a:extLst>
              <a:ext uri="{FF2B5EF4-FFF2-40B4-BE49-F238E27FC236}">
                <a16:creationId xmlns:a16="http://schemas.microsoft.com/office/drawing/2014/main" id="{3D4D9218-F65F-3C44-984F-D1A1672851A2}"/>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674571" y="3832829"/>
            <a:ext cx="3492500" cy="2540000"/>
          </a:xfrm>
          <a:prstGeom prst="rect">
            <a:avLst/>
          </a:prstGeom>
        </p:spPr>
      </p:pic>
    </p:spTree>
    <p:extLst>
      <p:ext uri="{BB962C8B-B14F-4D97-AF65-F5344CB8AC3E}">
        <p14:creationId xmlns:p14="http://schemas.microsoft.com/office/powerpoint/2010/main" val="30401050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latin typeface="Whitney Book" pitchFamily="50" charset="0"/>
                <a:cs typeface="Whitney Book" pitchFamily="50" charset="0"/>
              </a:rPr>
              <a:t>Stort investerings- og rekrutteringsbehov</a:t>
            </a:r>
          </a:p>
        </p:txBody>
      </p:sp>
      <p:sp>
        <p:nvSpPr>
          <p:cNvPr id="3" name="Plassholder for innhold 2"/>
          <p:cNvSpPr>
            <a:spLocks noGrp="1"/>
          </p:cNvSpPr>
          <p:nvPr>
            <p:ph idx="1"/>
          </p:nvPr>
        </p:nvSpPr>
        <p:spPr>
          <a:xfrm>
            <a:off x="5169408" y="1825625"/>
            <a:ext cx="6184392" cy="4351338"/>
          </a:xfrm>
        </p:spPr>
        <p:txBody>
          <a:bodyPr>
            <a:normAutofit/>
          </a:bodyPr>
          <a:lstStyle/>
          <a:p>
            <a:pPr>
              <a:buSzPct val="75000"/>
              <a:buBlip>
                <a:blip r:embed="rId3"/>
              </a:buBlip>
            </a:pPr>
            <a:r>
              <a:rPr lang="nb-NO" dirty="0">
                <a:latin typeface="Whitney Book" pitchFamily="50" charset="0"/>
                <a:cs typeface="Whitney Book" pitchFamily="50" charset="0"/>
              </a:rPr>
              <a:t>Investeringsbehov i bransjen på 332 mrd. kr. fram mot 2040</a:t>
            </a:r>
          </a:p>
          <a:p>
            <a:pPr lvl="1">
              <a:buSzPct val="75000"/>
              <a:buBlip>
                <a:blip r:embed="rId3"/>
              </a:buBlip>
            </a:pPr>
            <a:r>
              <a:rPr lang="nb-NO" dirty="0">
                <a:latin typeface="Whitney Book" pitchFamily="2" charset="0"/>
                <a:cs typeface="Whitney Book" pitchFamily="2" charset="0"/>
              </a:rPr>
              <a:t>Ledningsanlegg: 195 mrd.</a:t>
            </a:r>
          </a:p>
          <a:p>
            <a:pPr lvl="1">
              <a:buSzPct val="75000"/>
              <a:buBlip>
                <a:blip r:embed="rId3"/>
              </a:buBlip>
            </a:pPr>
            <a:r>
              <a:rPr lang="nb-NO" dirty="0">
                <a:latin typeface="Whitney Book" pitchFamily="2" charset="0"/>
                <a:cs typeface="Whitney Book" pitchFamily="2" charset="0"/>
              </a:rPr>
              <a:t>Vannbehandling: 65 mrd.</a:t>
            </a:r>
          </a:p>
          <a:p>
            <a:pPr lvl="1">
              <a:buSzPct val="75000"/>
              <a:buBlip>
                <a:blip r:embed="rId3"/>
              </a:buBlip>
            </a:pPr>
            <a:r>
              <a:rPr lang="nb-NO" dirty="0">
                <a:latin typeface="Whitney Book" pitchFamily="2" charset="0"/>
                <a:cs typeface="Whitney Book" pitchFamily="2" charset="0"/>
              </a:rPr>
              <a:t>Avløpsbehandling: 72 mrd. </a:t>
            </a:r>
            <a:r>
              <a:rPr lang="nb-NO" sz="1600" dirty="0">
                <a:latin typeface="Whitney Book" pitchFamily="2" charset="0"/>
                <a:cs typeface="Whitney Book" pitchFamily="2" charset="0"/>
              </a:rPr>
              <a:t>(eks. nitrogenrensing)</a:t>
            </a:r>
            <a:endParaRPr lang="nb-NO" dirty="0">
              <a:latin typeface="Whitney Book" pitchFamily="2" charset="0"/>
              <a:cs typeface="Whitney Book" pitchFamily="2" charset="0"/>
            </a:endParaRPr>
          </a:p>
          <a:p>
            <a:pPr>
              <a:buSzPct val="75000"/>
              <a:buBlip>
                <a:blip r:embed="rId3"/>
              </a:buBlip>
            </a:pPr>
            <a:r>
              <a:rPr lang="nb-NO" dirty="0">
                <a:latin typeface="Whitney Book" pitchFamily="2" charset="0"/>
                <a:cs typeface="Whitney Book" pitchFamily="2" charset="0"/>
              </a:rPr>
              <a:t>Prognoser rekrutteringsbehov</a:t>
            </a:r>
          </a:p>
          <a:p>
            <a:pPr lvl="1">
              <a:buSzPct val="75000"/>
              <a:buBlip>
                <a:blip r:embed="rId3"/>
              </a:buBlip>
            </a:pPr>
            <a:r>
              <a:rPr lang="nb-NO" dirty="0">
                <a:latin typeface="Whitney Book" pitchFamily="2" charset="0"/>
                <a:cs typeface="Whitney Book" pitchFamily="2" charset="0"/>
              </a:rPr>
              <a:t>Driftsoperatører: Snitt på 113 pr. år </a:t>
            </a:r>
          </a:p>
          <a:p>
            <a:pPr lvl="1">
              <a:buSzPct val="75000"/>
              <a:buBlip>
                <a:blip r:embed="rId3"/>
              </a:buBlip>
            </a:pPr>
            <a:r>
              <a:rPr lang="nb-NO" dirty="0">
                <a:latin typeface="Whitney Book" pitchFamily="2" charset="0"/>
                <a:cs typeface="Whitney Book" pitchFamily="2" charset="0"/>
              </a:rPr>
              <a:t>Ingeniør: 30 pr år i kommunal sektor</a:t>
            </a:r>
          </a:p>
          <a:p>
            <a:pPr lvl="1">
              <a:buSzPct val="75000"/>
              <a:buBlip>
                <a:blip r:embed="rId3"/>
              </a:buBlip>
            </a:pPr>
            <a:r>
              <a:rPr lang="nb-NO" dirty="0">
                <a:latin typeface="Whitney Book" pitchFamily="2" charset="0"/>
                <a:cs typeface="Whitney Book" pitchFamily="2" charset="0"/>
              </a:rPr>
              <a:t>Sivilingeniør: 37 pr år i bransjen</a:t>
            </a:r>
          </a:p>
        </p:txBody>
      </p:sp>
      <p:pic>
        <p:nvPicPr>
          <p:cNvPr id="7" name="Bilde 6" descr="Et bilde som inneholder tekst&#10;&#10;Automatisk generert beskrivelse">
            <a:extLst>
              <a:ext uri="{FF2B5EF4-FFF2-40B4-BE49-F238E27FC236}">
                <a16:creationId xmlns:a16="http://schemas.microsoft.com/office/drawing/2014/main" id="{BF342EE9-C282-704D-8DE3-CB81701BED8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38200" y="1499616"/>
            <a:ext cx="2319805" cy="3249168"/>
          </a:xfrm>
          <a:prstGeom prst="rect">
            <a:avLst/>
          </a:prstGeom>
        </p:spPr>
      </p:pic>
      <p:pic>
        <p:nvPicPr>
          <p:cNvPr id="9" name="Bilde 8" descr="Et bilde som inneholder tekst&#10;&#10;Automatisk generert beskrivelse">
            <a:extLst>
              <a:ext uri="{FF2B5EF4-FFF2-40B4-BE49-F238E27FC236}">
                <a16:creationId xmlns:a16="http://schemas.microsoft.com/office/drawing/2014/main" id="{9B559986-B937-A340-A848-CC012791AC2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489808" y="3124200"/>
            <a:ext cx="2147775" cy="3029712"/>
          </a:xfrm>
          <a:prstGeom prst="rect">
            <a:avLst/>
          </a:prstGeom>
        </p:spPr>
      </p:pic>
    </p:spTree>
    <p:extLst>
      <p:ext uri="{BB962C8B-B14F-4D97-AF65-F5344CB8AC3E}">
        <p14:creationId xmlns:p14="http://schemas.microsoft.com/office/powerpoint/2010/main" val="6597942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sz="4200" dirty="0">
                <a:latin typeface="Whitney Book" pitchFamily="50" charset="0"/>
                <a:cs typeface="Whitney Book" pitchFamily="50" charset="0"/>
              </a:rPr>
              <a:t>Organisering av bransjen – Norsk Vann arbeid</a:t>
            </a:r>
          </a:p>
        </p:txBody>
      </p:sp>
      <p:sp>
        <p:nvSpPr>
          <p:cNvPr id="3" name="Plassholder for innhold 2"/>
          <p:cNvSpPr>
            <a:spLocks noGrp="1"/>
          </p:cNvSpPr>
          <p:nvPr>
            <p:ph idx="1"/>
          </p:nvPr>
        </p:nvSpPr>
        <p:spPr>
          <a:xfrm>
            <a:off x="4253010" y="1515821"/>
            <a:ext cx="7629836" cy="4977054"/>
          </a:xfrm>
        </p:spPr>
        <p:txBody>
          <a:bodyPr>
            <a:normAutofit fontScale="85000" lnSpcReduction="10000"/>
          </a:bodyPr>
          <a:lstStyle/>
          <a:p>
            <a:pPr>
              <a:buSzPct val="75000"/>
              <a:buBlip>
                <a:blip r:embed="rId2"/>
              </a:buBlip>
            </a:pPr>
            <a:r>
              <a:rPr lang="nb-NO" dirty="0">
                <a:latin typeface="Whitney Book" pitchFamily="2" charset="0"/>
                <a:cs typeface="Whitney Book" pitchFamily="2" charset="0"/>
              </a:rPr>
              <a:t>Arbeidsgruppe bestående av medlemmer som i perioden mars 2019 – juni 2021 har utarbeidet en rapport</a:t>
            </a:r>
          </a:p>
          <a:p>
            <a:pPr>
              <a:buSzPct val="75000"/>
              <a:buBlip>
                <a:blip r:embed="rId2"/>
              </a:buBlip>
            </a:pPr>
            <a:r>
              <a:rPr lang="nb-NO" dirty="0">
                <a:latin typeface="Whitney Book" pitchFamily="2" charset="0"/>
                <a:cs typeface="Whitney Book" pitchFamily="2" charset="0"/>
              </a:rPr>
              <a:t>Har bl.a. sett på mange studier/rapporter fra inn- og utland, analysert KOSTRA, utarbeidet DEA-analyse for VA og sett på effektivitet</a:t>
            </a:r>
          </a:p>
          <a:p>
            <a:pPr>
              <a:buSzPct val="75000"/>
              <a:buBlip>
                <a:blip r:embed="rId2"/>
              </a:buBlip>
            </a:pPr>
            <a:r>
              <a:rPr lang="nb-NO" dirty="0">
                <a:latin typeface="Whitney Book" pitchFamily="2" charset="0"/>
                <a:cs typeface="Whitney Book" pitchFamily="2" charset="0"/>
              </a:rPr>
              <a:t>Arbeidsgruppens 4 anbefalinger:</a:t>
            </a:r>
          </a:p>
          <a:p>
            <a:pPr lvl="1">
              <a:buSzPct val="75000"/>
              <a:buBlip>
                <a:blip r:embed="rId2"/>
              </a:buBlip>
            </a:pPr>
            <a:r>
              <a:rPr lang="nb-NO" dirty="0">
                <a:latin typeface="Whitney Book" pitchFamily="2" charset="0"/>
                <a:cs typeface="Whitney Book" pitchFamily="2" charset="0"/>
              </a:rPr>
              <a:t>Nasjonalt grunnlag for benchmarking – innrapportering til staten</a:t>
            </a:r>
          </a:p>
          <a:p>
            <a:pPr lvl="1">
              <a:buSzPct val="75000"/>
              <a:buBlip>
                <a:blip r:embed="rId2"/>
              </a:buBlip>
            </a:pPr>
            <a:r>
              <a:rPr lang="nb-NO" dirty="0">
                <a:latin typeface="Whitney Book" pitchFamily="2" charset="0"/>
                <a:cs typeface="Whitney Book" pitchFamily="2" charset="0"/>
              </a:rPr>
              <a:t>Sektoren må organisere seg i større enheter – kompetanse og kapasitet</a:t>
            </a:r>
          </a:p>
          <a:p>
            <a:pPr lvl="1">
              <a:buSzPct val="75000"/>
              <a:buBlip>
                <a:blip r:embed="rId2"/>
              </a:buBlip>
            </a:pPr>
            <a:r>
              <a:rPr lang="nb-NO" dirty="0">
                <a:latin typeface="Whitney Book" pitchFamily="2" charset="0"/>
                <a:cs typeface="Whitney Book" pitchFamily="2" charset="0"/>
              </a:rPr>
              <a:t>Behov for mer enhetlig myndighetsutøvelse</a:t>
            </a:r>
          </a:p>
          <a:p>
            <a:pPr lvl="1">
              <a:buSzPct val="75000"/>
              <a:buBlip>
                <a:blip r:embed="rId2"/>
              </a:buBlip>
            </a:pPr>
            <a:r>
              <a:rPr lang="nb-NO" dirty="0">
                <a:latin typeface="Whitney Book" pitchFamily="2" charset="0"/>
                <a:cs typeface="Whitney Book" pitchFamily="2" charset="0"/>
              </a:rPr>
              <a:t>Legge til rette for økt innovasjon innenfor selvkost</a:t>
            </a:r>
          </a:p>
          <a:p>
            <a:pPr>
              <a:buSzPct val="75000"/>
              <a:buBlip>
                <a:blip r:embed="rId2"/>
              </a:buBlip>
            </a:pPr>
            <a:r>
              <a:rPr lang="nb-NO" dirty="0">
                <a:latin typeface="Whitney Book" pitchFamily="2" charset="0"/>
                <a:cs typeface="Whitney Book" pitchFamily="2" charset="0"/>
              </a:rPr>
              <a:t>Norsk Vann har også gjort en studie på vår sektors erfaringer med kommunesammenslåingene</a:t>
            </a:r>
          </a:p>
          <a:p>
            <a:pPr lvl="1">
              <a:buSzPct val="75000"/>
              <a:buBlip>
                <a:blip r:embed="rId2"/>
              </a:buBlip>
            </a:pPr>
            <a:r>
              <a:rPr lang="nb-NO" dirty="0">
                <a:latin typeface="Whitney Book" pitchFamily="2" charset="0"/>
                <a:cs typeface="Whitney Book" pitchFamily="2" charset="0"/>
              </a:rPr>
              <a:t>6 casekommuner: Asker, Sandefjord, Indre Østfold, Narvik, Sunnfjord og Øygarden</a:t>
            </a:r>
          </a:p>
        </p:txBody>
      </p:sp>
      <p:pic>
        <p:nvPicPr>
          <p:cNvPr id="11" name="Bilde 10">
            <a:extLst>
              <a:ext uri="{FF2B5EF4-FFF2-40B4-BE49-F238E27FC236}">
                <a16:creationId xmlns:a16="http://schemas.microsoft.com/office/drawing/2014/main" id="{BA8F74A7-2DD9-804C-AF16-D7AB560DD4F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9154" y="1515821"/>
            <a:ext cx="2553123" cy="3284780"/>
          </a:xfrm>
          <a:prstGeom prst="rect">
            <a:avLst/>
          </a:prstGeom>
        </p:spPr>
      </p:pic>
      <p:pic>
        <p:nvPicPr>
          <p:cNvPr id="8" name="Bilde 7" descr="Et bilde som inneholder tekst&#10;&#10;Automatisk generert beskrivelse">
            <a:extLst>
              <a:ext uri="{FF2B5EF4-FFF2-40B4-BE49-F238E27FC236}">
                <a16:creationId xmlns:a16="http://schemas.microsoft.com/office/drawing/2014/main" id="{77645F08-30EB-C149-8827-3CC0FC02571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699887" y="3158211"/>
            <a:ext cx="2315955" cy="3284780"/>
          </a:xfrm>
          <a:prstGeom prst="rect">
            <a:avLst/>
          </a:prstGeom>
        </p:spPr>
      </p:pic>
    </p:spTree>
    <p:extLst>
      <p:ext uri="{BB962C8B-B14F-4D97-AF65-F5344CB8AC3E}">
        <p14:creationId xmlns:p14="http://schemas.microsoft.com/office/powerpoint/2010/main" val="13958831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sz="4200" dirty="0">
                <a:latin typeface="Whitney Book" pitchFamily="50" charset="0"/>
                <a:cs typeface="Whitney Book" pitchFamily="50" charset="0"/>
              </a:rPr>
              <a:t>Organisering av bransjen - Mulighetsstudien</a:t>
            </a:r>
          </a:p>
        </p:txBody>
      </p:sp>
      <p:sp>
        <p:nvSpPr>
          <p:cNvPr id="3" name="Plassholder for innhold 2"/>
          <p:cNvSpPr>
            <a:spLocks noGrp="1"/>
          </p:cNvSpPr>
          <p:nvPr>
            <p:ph idx="1"/>
          </p:nvPr>
        </p:nvSpPr>
        <p:spPr>
          <a:xfrm>
            <a:off x="4546262" y="1511153"/>
            <a:ext cx="7058549" cy="4674494"/>
          </a:xfrm>
        </p:spPr>
        <p:txBody>
          <a:bodyPr>
            <a:normAutofit fontScale="55000" lnSpcReduction="20000"/>
          </a:bodyPr>
          <a:lstStyle/>
          <a:p>
            <a:pPr>
              <a:buSzPct val="75000"/>
              <a:buBlip>
                <a:blip r:embed="rId2"/>
              </a:buBlip>
            </a:pPr>
            <a:r>
              <a:rPr lang="nb-NO" dirty="0">
                <a:latin typeface="Whitney Book" pitchFamily="50" charset="0"/>
                <a:cs typeface="Whitney Book" pitchFamily="50" charset="0"/>
              </a:rPr>
              <a:t>En mulighetsstudie for VA-sektoren med samfunnsøkonomiske analyser bestilt av KDD, KLD og HOD</a:t>
            </a:r>
          </a:p>
          <a:p>
            <a:pPr>
              <a:buSzPct val="75000"/>
              <a:buBlip>
                <a:blip r:embed="rId2"/>
              </a:buBlip>
            </a:pPr>
            <a:r>
              <a:rPr lang="nb-NO" dirty="0">
                <a:latin typeface="Whitney Book" pitchFamily="2" charset="0"/>
                <a:cs typeface="Whitney Book" pitchFamily="2" charset="0"/>
              </a:rPr>
              <a:t>Utarbeidet av Oslo </a:t>
            </a:r>
            <a:r>
              <a:rPr lang="nb-NO" dirty="0" err="1">
                <a:latin typeface="Whitney Book" pitchFamily="2" charset="0"/>
                <a:cs typeface="Whitney Book" pitchFamily="2" charset="0"/>
              </a:rPr>
              <a:t>Economics</a:t>
            </a:r>
            <a:r>
              <a:rPr lang="nb-NO" dirty="0">
                <a:latin typeface="Whitney Book" pitchFamily="2" charset="0"/>
                <a:cs typeface="Whitney Book" pitchFamily="2" charset="0"/>
              </a:rPr>
              <a:t>, COWI og </a:t>
            </a:r>
            <a:r>
              <a:rPr lang="nb-NO" dirty="0" err="1">
                <a:latin typeface="Whitney Book" pitchFamily="2" charset="0"/>
                <a:cs typeface="Whitney Book" pitchFamily="2" charset="0"/>
              </a:rPr>
              <a:t>Kinei</a:t>
            </a:r>
            <a:endParaRPr lang="nb-NO" dirty="0">
              <a:latin typeface="Whitney Book" pitchFamily="2" charset="0"/>
              <a:cs typeface="Whitney Book" pitchFamily="2" charset="0"/>
            </a:endParaRPr>
          </a:p>
          <a:p>
            <a:pPr>
              <a:buSzPct val="75000"/>
              <a:buBlip>
                <a:blip r:embed="rId2"/>
              </a:buBlip>
            </a:pPr>
            <a:r>
              <a:rPr lang="nb-NO" dirty="0">
                <a:latin typeface="Whitney Book" pitchFamily="2" charset="0"/>
                <a:cs typeface="Whitney Book" pitchFamily="2" charset="0"/>
              </a:rPr>
              <a:t>Nåsituasjonsanalyse for sektoren</a:t>
            </a:r>
          </a:p>
          <a:p>
            <a:pPr lvl="1">
              <a:buSzPct val="75000"/>
              <a:buBlip>
                <a:blip r:embed="rId2"/>
              </a:buBlip>
            </a:pPr>
            <a:r>
              <a:rPr lang="nb-NO" dirty="0">
                <a:latin typeface="Whitney Book" pitchFamily="2" charset="0"/>
                <a:cs typeface="Whitney Book" pitchFamily="2" charset="0"/>
              </a:rPr>
              <a:t>Mål 1: God tjenestekvalitet for brukeren</a:t>
            </a:r>
          </a:p>
          <a:p>
            <a:pPr lvl="1">
              <a:buSzPct val="75000"/>
              <a:buBlip>
                <a:blip r:embed="rId2"/>
              </a:buBlip>
            </a:pPr>
            <a:r>
              <a:rPr lang="nb-NO" dirty="0">
                <a:latin typeface="Whitney Book" pitchFamily="2" charset="0"/>
                <a:cs typeface="Whitney Book" pitchFamily="2" charset="0"/>
              </a:rPr>
              <a:t>Mål 2: God tjenestekvalitet for miljøet</a:t>
            </a:r>
          </a:p>
          <a:p>
            <a:pPr lvl="1">
              <a:buSzPct val="75000"/>
              <a:buBlip>
                <a:blip r:embed="rId2"/>
              </a:buBlip>
            </a:pPr>
            <a:r>
              <a:rPr lang="nb-NO" dirty="0">
                <a:latin typeface="Whitney Book" pitchFamily="2" charset="0"/>
                <a:cs typeface="Whitney Book" pitchFamily="2" charset="0"/>
              </a:rPr>
              <a:t>Mål 3: Lave kostnader for samfunnet</a:t>
            </a:r>
          </a:p>
          <a:p>
            <a:pPr>
              <a:buSzPct val="75000"/>
              <a:buBlip>
                <a:blip r:embed="rId2"/>
              </a:buBlip>
            </a:pPr>
            <a:r>
              <a:rPr lang="nb-NO" dirty="0">
                <a:latin typeface="Whitney Book" pitchFamily="2" charset="0"/>
                <a:cs typeface="Whitney Book" pitchFamily="2" charset="0"/>
              </a:rPr>
              <a:t>Teknisk mulighetsstudie</a:t>
            </a:r>
          </a:p>
          <a:p>
            <a:pPr lvl="1">
              <a:buSzPct val="75000"/>
              <a:buBlip>
                <a:blip r:embed="rId2"/>
              </a:buBlip>
            </a:pPr>
            <a:r>
              <a:rPr lang="nb-NO" dirty="0">
                <a:latin typeface="Whitney Book" pitchFamily="2" charset="0"/>
                <a:cs typeface="Whitney Book" pitchFamily="2" charset="0"/>
              </a:rPr>
              <a:t>Teknologier og arbeidsmetoder som kan bedre effektiviteten i vann- og avløpssektoren i Norge</a:t>
            </a:r>
          </a:p>
          <a:p>
            <a:pPr>
              <a:buSzPct val="75000"/>
              <a:buBlip>
                <a:blip r:embed="rId2"/>
              </a:buBlip>
            </a:pPr>
            <a:r>
              <a:rPr lang="nb-NO" dirty="0">
                <a:latin typeface="Whitney Book" pitchFamily="2" charset="0"/>
                <a:cs typeface="Whitney Book" pitchFamily="2" charset="0"/>
              </a:rPr>
              <a:t>Organisatorisk mulighetsstudie</a:t>
            </a:r>
          </a:p>
          <a:p>
            <a:pPr lvl="1">
              <a:buSzPct val="75000"/>
              <a:buBlip>
                <a:blip r:embed="rId2"/>
              </a:buBlip>
            </a:pPr>
            <a:r>
              <a:rPr lang="nb-NO" dirty="0">
                <a:latin typeface="Whitney Book" pitchFamily="2" charset="0"/>
                <a:cs typeface="Whitney Book" pitchFamily="2" charset="0"/>
              </a:rPr>
              <a:t>Systematisk statlig styring</a:t>
            </a:r>
          </a:p>
          <a:p>
            <a:pPr lvl="1">
              <a:buSzPct val="75000"/>
              <a:buBlip>
                <a:blip r:embed="rId2"/>
              </a:buBlip>
            </a:pPr>
            <a:r>
              <a:rPr lang="nb-NO" dirty="0">
                <a:latin typeface="Whitney Book" pitchFamily="2" charset="0"/>
                <a:cs typeface="Whitney Book" pitchFamily="2" charset="0"/>
              </a:rPr>
              <a:t>Nasjonal </a:t>
            </a:r>
            <a:r>
              <a:rPr lang="nb-NO" dirty="0" err="1">
                <a:latin typeface="Whitney Book" pitchFamily="2" charset="0"/>
                <a:cs typeface="Whitney Book" pitchFamily="2" charset="0"/>
              </a:rPr>
              <a:t>delfinansiering</a:t>
            </a:r>
            <a:endParaRPr lang="nb-NO" dirty="0">
              <a:latin typeface="Whitney Book" pitchFamily="2" charset="0"/>
              <a:cs typeface="Whitney Book" pitchFamily="2" charset="0"/>
            </a:endParaRPr>
          </a:p>
          <a:p>
            <a:pPr lvl="1">
              <a:buSzPct val="75000"/>
              <a:buBlip>
                <a:blip r:embed="rId2"/>
              </a:buBlip>
            </a:pPr>
            <a:r>
              <a:rPr lang="nb-NO" dirty="0">
                <a:latin typeface="Whitney Book" pitchFamily="2" charset="0"/>
                <a:cs typeface="Whitney Book" pitchFamily="2" charset="0"/>
              </a:rPr>
              <a:t>Krav til kommunal organisering</a:t>
            </a:r>
          </a:p>
          <a:p>
            <a:pPr lvl="1">
              <a:buSzPct val="75000"/>
              <a:buBlip>
                <a:blip r:embed="rId2"/>
              </a:buBlip>
            </a:pPr>
            <a:r>
              <a:rPr lang="nb-NO" dirty="0">
                <a:latin typeface="Whitney Book" pitchFamily="2" charset="0"/>
                <a:cs typeface="Whitney Book" pitchFamily="2" charset="0"/>
              </a:rPr>
              <a:t>Regional organisering</a:t>
            </a:r>
          </a:p>
          <a:p>
            <a:pPr lvl="1">
              <a:buSzPct val="75000"/>
              <a:buBlip>
                <a:blip r:embed="rId2"/>
              </a:buBlip>
            </a:pPr>
            <a:r>
              <a:rPr lang="nb-NO" dirty="0">
                <a:latin typeface="Whitney Book" pitchFamily="2" charset="0"/>
                <a:cs typeface="Whitney Book" pitchFamily="2" charset="0"/>
              </a:rPr>
              <a:t>Statlig organisering</a:t>
            </a:r>
          </a:p>
          <a:p>
            <a:pPr>
              <a:buSzPct val="75000"/>
              <a:buBlip>
                <a:blip r:embed="rId2"/>
              </a:buBlip>
            </a:pPr>
            <a:r>
              <a:rPr lang="nb-NO" dirty="0">
                <a:latin typeface="Whitney Book" pitchFamily="2" charset="0"/>
                <a:cs typeface="Whitney Book" pitchFamily="2" charset="0"/>
              </a:rPr>
              <a:t>Samfunnsøkonomisk analyse</a:t>
            </a:r>
          </a:p>
          <a:p>
            <a:pPr>
              <a:buSzPct val="75000"/>
              <a:buBlip>
                <a:blip r:embed="rId2"/>
              </a:buBlip>
            </a:pPr>
            <a:r>
              <a:rPr lang="nb-NO" dirty="0">
                <a:latin typeface="Whitney Book" pitchFamily="2" charset="0"/>
                <a:cs typeface="Whitney Book" pitchFamily="2" charset="0"/>
              </a:rPr>
              <a:t>Rapporten anbefaler at vann og avløp overføres fra kommunene til fylkeskommunen</a:t>
            </a:r>
          </a:p>
        </p:txBody>
      </p:sp>
      <p:pic>
        <p:nvPicPr>
          <p:cNvPr id="5" name="Bilde 4">
            <a:extLst>
              <a:ext uri="{FF2B5EF4-FFF2-40B4-BE49-F238E27FC236}">
                <a16:creationId xmlns:a16="http://schemas.microsoft.com/office/drawing/2014/main" id="{F4726C15-702B-E343-96C8-892124E2CF7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38200" y="1511153"/>
            <a:ext cx="3443634" cy="4810156"/>
          </a:xfrm>
          <a:prstGeom prst="rect">
            <a:avLst/>
          </a:prstGeom>
        </p:spPr>
      </p:pic>
    </p:spTree>
    <p:extLst>
      <p:ext uri="{BB962C8B-B14F-4D97-AF65-F5344CB8AC3E}">
        <p14:creationId xmlns:p14="http://schemas.microsoft.com/office/powerpoint/2010/main" val="15403538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838200" y="365125"/>
            <a:ext cx="10515600" cy="1325563"/>
          </a:xfrm>
        </p:spPr>
        <p:txBody>
          <a:bodyPr anchor="ctr">
            <a:normAutofit/>
          </a:bodyPr>
          <a:lstStyle/>
          <a:p>
            <a:r>
              <a:rPr lang="nb-NO" dirty="0">
                <a:latin typeface="Whitney Book" pitchFamily="2" charset="0"/>
                <a:cs typeface="Whitney Book" pitchFamily="2" charset="0"/>
              </a:rPr>
              <a:t>Avløpssituasjonen i Norge</a:t>
            </a:r>
          </a:p>
        </p:txBody>
      </p:sp>
      <p:sp>
        <p:nvSpPr>
          <p:cNvPr id="3" name="Plassholder for innhold 2"/>
          <p:cNvSpPr>
            <a:spLocks noGrp="1"/>
          </p:cNvSpPr>
          <p:nvPr>
            <p:ph sz="half" idx="1"/>
          </p:nvPr>
        </p:nvSpPr>
        <p:spPr>
          <a:xfrm>
            <a:off x="838200" y="1825625"/>
            <a:ext cx="5181600" cy="4351338"/>
          </a:xfrm>
        </p:spPr>
        <p:txBody>
          <a:bodyPr>
            <a:normAutofit lnSpcReduction="10000"/>
          </a:bodyPr>
          <a:lstStyle/>
          <a:p>
            <a:pPr>
              <a:buSzPct val="75000"/>
              <a:buBlip>
                <a:blip r:embed="rId3"/>
              </a:buBlip>
            </a:pPr>
            <a:r>
              <a:rPr lang="nb-NO" sz="2400" dirty="0">
                <a:latin typeface="Whitney Book" pitchFamily="2" charset="0"/>
                <a:cs typeface="Whitney Book" pitchFamily="2" charset="0"/>
              </a:rPr>
              <a:t>Norge er i brudd med EUs avløpsdirektiv, Statsforvalteren gir pålegg til kommunene</a:t>
            </a:r>
          </a:p>
          <a:p>
            <a:pPr lvl="1">
              <a:buSzPct val="75000"/>
              <a:buBlip>
                <a:blip r:embed="rId3"/>
              </a:buBlip>
            </a:pPr>
            <a:r>
              <a:rPr lang="nb-NO" dirty="0">
                <a:latin typeface="Whitney Book" pitchFamily="2" charset="0"/>
                <a:cs typeface="Whitney Book" pitchFamily="2" charset="0"/>
              </a:rPr>
              <a:t>Fører med seg bl.a. byggestopp i enkelte kommuner</a:t>
            </a:r>
          </a:p>
          <a:p>
            <a:pPr>
              <a:buSzPct val="75000"/>
              <a:buBlip>
                <a:blip r:embed="rId3"/>
              </a:buBlip>
            </a:pPr>
            <a:r>
              <a:rPr lang="nb-NO" sz="2400" dirty="0">
                <a:latin typeface="Whitney Book" pitchFamily="2" charset="0"/>
                <a:cs typeface="Whitney Book" pitchFamily="2" charset="0"/>
              </a:rPr>
              <a:t>Resultater fra tilsynsaksjonen i 2021 viser at mange kommuner har et kommunalt avløpssystem i strid med regelverket</a:t>
            </a:r>
          </a:p>
          <a:p>
            <a:pPr>
              <a:buSzPct val="75000"/>
              <a:buBlip>
                <a:blip r:embed="rId3"/>
              </a:buBlip>
            </a:pPr>
            <a:r>
              <a:rPr lang="nb-NO" sz="2400" dirty="0">
                <a:latin typeface="Whitney Book" pitchFamily="2" charset="0"/>
                <a:cs typeface="Whitney Book" pitchFamily="2" charset="0"/>
              </a:rPr>
              <a:t>Vi erfarer store utfordringer pga. manglende kapasitet til veiledning av kommunene fra direktorat og statsforvalter</a:t>
            </a:r>
          </a:p>
        </p:txBody>
      </p:sp>
      <p:pic>
        <p:nvPicPr>
          <p:cNvPr id="6" name="Bilde 5" descr="Et bilde som inneholder skjermbilde&#10;&#10;Automatisk generert beskrivelse">
            <a:extLst>
              <a:ext uri="{FF2B5EF4-FFF2-40B4-BE49-F238E27FC236}">
                <a16:creationId xmlns:a16="http://schemas.microsoft.com/office/drawing/2014/main" id="{E8E4BE11-7396-2547-B747-EC3639E60C18}"/>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529388" y="2177715"/>
            <a:ext cx="5181600" cy="3018508"/>
          </a:xfrm>
          <a:prstGeom prst="rect">
            <a:avLst/>
          </a:prstGeom>
          <a:noFill/>
        </p:spPr>
      </p:pic>
    </p:spTree>
    <p:extLst>
      <p:ext uri="{BB962C8B-B14F-4D97-AF65-F5344CB8AC3E}">
        <p14:creationId xmlns:p14="http://schemas.microsoft.com/office/powerpoint/2010/main" val="1816929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838200" y="365126"/>
            <a:ext cx="10515600" cy="1100604"/>
          </a:xfrm>
        </p:spPr>
        <p:txBody>
          <a:bodyPr>
            <a:normAutofit fontScale="90000"/>
          </a:bodyPr>
          <a:lstStyle/>
          <a:p>
            <a:r>
              <a:rPr lang="nb-NO" dirty="0">
                <a:latin typeface="Whitney Book" pitchFamily="50" charset="0"/>
              </a:rPr>
              <a:t>Vi ber om nasjonal handlingsplan for avløpsområdet</a:t>
            </a:r>
            <a:endParaRPr lang="nb-NO" dirty="0">
              <a:latin typeface="Whitney Book" pitchFamily="50" charset="0"/>
              <a:cs typeface="Whitney Book" pitchFamily="50" charset="0"/>
            </a:endParaRPr>
          </a:p>
        </p:txBody>
      </p:sp>
      <p:sp>
        <p:nvSpPr>
          <p:cNvPr id="3" name="Plassholder for innhold 2"/>
          <p:cNvSpPr>
            <a:spLocks noGrp="1"/>
          </p:cNvSpPr>
          <p:nvPr>
            <p:ph idx="1"/>
          </p:nvPr>
        </p:nvSpPr>
        <p:spPr>
          <a:xfrm>
            <a:off x="5275729" y="1892860"/>
            <a:ext cx="6764383" cy="4196352"/>
          </a:xfrm>
        </p:spPr>
        <p:txBody>
          <a:bodyPr>
            <a:normAutofit lnSpcReduction="10000"/>
          </a:bodyPr>
          <a:lstStyle/>
          <a:p>
            <a:pPr>
              <a:buSzPct val="75000"/>
              <a:buBlip>
                <a:blip r:embed="rId3"/>
              </a:buBlip>
            </a:pPr>
            <a:r>
              <a:rPr lang="nb-NO" dirty="0">
                <a:latin typeface="Whitney Book" pitchFamily="50" charset="0"/>
                <a:cs typeface="Whitney Book" pitchFamily="50" charset="0"/>
              </a:rPr>
              <a:t>For å lukke brudd på EUs avløpsdirektiv</a:t>
            </a:r>
          </a:p>
          <a:p>
            <a:pPr>
              <a:buSzPct val="75000"/>
              <a:buBlip>
                <a:blip r:embed="rId3"/>
              </a:buBlip>
            </a:pPr>
            <a:r>
              <a:rPr lang="nb-NO" dirty="0">
                <a:latin typeface="Whitney Book" pitchFamily="50" charset="0"/>
                <a:cs typeface="Whitney Book" pitchFamily="50" charset="0"/>
              </a:rPr>
              <a:t>For å være forberedt på nye krav i nytt avløpsdirektiv</a:t>
            </a:r>
          </a:p>
          <a:p>
            <a:pPr>
              <a:buSzPct val="75000"/>
              <a:buBlip>
                <a:blip r:embed="rId3"/>
              </a:buBlip>
            </a:pPr>
            <a:r>
              <a:rPr lang="nb-NO" dirty="0">
                <a:latin typeface="Whitney Book" pitchFamily="50" charset="0"/>
                <a:cs typeface="Whitney Book" pitchFamily="50" charset="0"/>
              </a:rPr>
              <a:t>En felles plan trengs - for samordning og prioritering av tiltakene </a:t>
            </a:r>
          </a:p>
          <a:p>
            <a:pPr lvl="1">
              <a:buSzPct val="75000"/>
              <a:buBlip>
                <a:blip r:embed="rId3"/>
              </a:buBlip>
            </a:pPr>
            <a:r>
              <a:rPr lang="nb-NO" dirty="0">
                <a:latin typeface="Whitney Book" pitchFamily="50" charset="0"/>
                <a:cs typeface="Whitney Book" pitchFamily="50" charset="0"/>
              </a:rPr>
              <a:t>ikke kapasitet i markedet eller forvaltningen til å gjøre «alt» samtidig</a:t>
            </a:r>
          </a:p>
          <a:p>
            <a:pPr lvl="1">
              <a:buSzPct val="75000"/>
              <a:buBlip>
                <a:blip r:embed="rId3"/>
              </a:buBlip>
            </a:pPr>
            <a:r>
              <a:rPr lang="nb-NO" dirty="0">
                <a:latin typeface="Whitney Book" pitchFamily="50" charset="0"/>
                <a:cs typeface="Whitney Book" pitchFamily="50" charset="0"/>
              </a:rPr>
              <a:t>allerede mange store oppdrag i bransjen –  prosessleverandører sier nå nei til oppdrag</a:t>
            </a:r>
          </a:p>
          <a:p>
            <a:pPr lvl="1">
              <a:buSzPct val="75000"/>
              <a:buBlip>
                <a:blip r:embed="rId3"/>
              </a:buBlip>
            </a:pPr>
            <a:r>
              <a:rPr lang="nb-NO" dirty="0">
                <a:latin typeface="Whitney Book" pitchFamily="50" charset="0"/>
                <a:cs typeface="Whitney Book" pitchFamily="50" charset="0"/>
              </a:rPr>
              <a:t>rådgivende ingeniører er overbelastet og må si nei til oppdrag</a:t>
            </a:r>
          </a:p>
        </p:txBody>
      </p:sp>
      <p:pic>
        <p:nvPicPr>
          <p:cNvPr id="5" name="Bilde 4">
            <a:extLst>
              <a:ext uri="{FF2B5EF4-FFF2-40B4-BE49-F238E27FC236}">
                <a16:creationId xmlns:a16="http://schemas.microsoft.com/office/drawing/2014/main" id="{8E552A73-2B7D-C445-86C3-575BCC8C092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83991" y="1432672"/>
            <a:ext cx="4491738" cy="3992656"/>
          </a:xfrm>
          <a:prstGeom prst="rect">
            <a:avLst/>
          </a:prstGeom>
        </p:spPr>
      </p:pic>
      <p:sp>
        <p:nvSpPr>
          <p:cNvPr id="7" name="Plassholder for innhold 2">
            <a:extLst>
              <a:ext uri="{FF2B5EF4-FFF2-40B4-BE49-F238E27FC236}">
                <a16:creationId xmlns:a16="http://schemas.microsoft.com/office/drawing/2014/main" id="{6DC9E433-BEC0-8149-9E42-436342200EFA}"/>
              </a:ext>
            </a:extLst>
          </p:cNvPr>
          <p:cNvSpPr txBox="1">
            <a:spLocks/>
          </p:cNvSpPr>
          <p:nvPr/>
        </p:nvSpPr>
        <p:spPr>
          <a:xfrm>
            <a:off x="941294" y="5425328"/>
            <a:ext cx="2738718" cy="300598"/>
          </a:xfrm>
          <a:prstGeom prst="rect">
            <a:avLst/>
          </a:prstGeom>
        </p:spPr>
        <p:txBody>
          <a:bodyPr vert="horz" lIns="91440" tIns="45720" rIns="91440" bIns="45720" rtlCol="0">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SzPct val="75000"/>
              <a:buFont typeface="Arial" panose="020B0604020202020204" pitchFamily="34" charset="0"/>
              <a:buNone/>
            </a:pPr>
            <a:r>
              <a:rPr lang="nb-NO" sz="2400">
                <a:latin typeface="Whitney Book" pitchFamily="2" charset="0"/>
                <a:cs typeface="Whitney Book" pitchFamily="2" charset="0"/>
              </a:rPr>
              <a:t>Kommunal Rapport 3. mars 2022</a:t>
            </a:r>
            <a:endParaRPr lang="nb-NO" dirty="0">
              <a:latin typeface="Whitney Book" pitchFamily="2" charset="0"/>
              <a:cs typeface="Whitney Book" pitchFamily="2" charset="0"/>
            </a:endParaRPr>
          </a:p>
        </p:txBody>
      </p:sp>
    </p:spTree>
    <p:extLst>
      <p:ext uri="{BB962C8B-B14F-4D97-AF65-F5344CB8AC3E}">
        <p14:creationId xmlns:p14="http://schemas.microsoft.com/office/powerpoint/2010/main" val="8263452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latin typeface="Whitney Book" pitchFamily="50" charset="0"/>
              </a:rPr>
              <a:t>Vi ber om nasjonal handlingsplan for avløpsområdet</a:t>
            </a:r>
            <a:endParaRPr lang="nb-NO" dirty="0">
              <a:latin typeface="Whitney Book" pitchFamily="50" charset="0"/>
              <a:cs typeface="Whitney Book" pitchFamily="50" charset="0"/>
            </a:endParaRPr>
          </a:p>
        </p:txBody>
      </p:sp>
      <p:sp>
        <p:nvSpPr>
          <p:cNvPr id="3" name="Plassholder for innhold 2"/>
          <p:cNvSpPr>
            <a:spLocks noGrp="1"/>
          </p:cNvSpPr>
          <p:nvPr>
            <p:ph idx="1"/>
          </p:nvPr>
        </p:nvSpPr>
        <p:spPr>
          <a:xfrm>
            <a:off x="838200" y="1825625"/>
            <a:ext cx="6764383" cy="4196352"/>
          </a:xfrm>
        </p:spPr>
        <p:txBody>
          <a:bodyPr>
            <a:normAutofit/>
          </a:bodyPr>
          <a:lstStyle/>
          <a:p>
            <a:pPr>
              <a:buSzPct val="75000"/>
              <a:buBlip>
                <a:blip r:embed="rId3"/>
              </a:buBlip>
            </a:pPr>
            <a:r>
              <a:rPr lang="nb-NO" dirty="0">
                <a:latin typeface="Whitney Book" pitchFamily="50" charset="0"/>
                <a:cs typeface="Whitney Book" pitchFamily="50" charset="0"/>
              </a:rPr>
              <a:t>For å sikre rasjonelle og bærekraftige løsninger – som skal virke til vannets og folkets beste i 40-50 år</a:t>
            </a:r>
          </a:p>
          <a:p>
            <a:pPr>
              <a:buSzPct val="75000"/>
              <a:buBlip>
                <a:blip r:embed="rId3"/>
              </a:buBlip>
            </a:pPr>
            <a:r>
              <a:rPr lang="nb-NO" dirty="0">
                <a:latin typeface="Whitney Book" pitchFamily="50" charset="0"/>
                <a:cs typeface="Whitney Book" pitchFamily="50" charset="0"/>
              </a:rPr>
              <a:t>For å bygge kompetanse, sammen med </a:t>
            </a:r>
            <a:r>
              <a:rPr lang="nb-NO" dirty="0" err="1">
                <a:latin typeface="Whitney Book" pitchFamily="50" charset="0"/>
                <a:cs typeface="Whitney Book" pitchFamily="50" charset="0"/>
              </a:rPr>
              <a:t>FoUI</a:t>
            </a:r>
            <a:r>
              <a:rPr lang="nb-NO" dirty="0">
                <a:latin typeface="Whitney Book" pitchFamily="50" charset="0"/>
                <a:cs typeface="Whitney Book" pitchFamily="50" charset="0"/>
              </a:rPr>
              <a:t> og markedet</a:t>
            </a:r>
          </a:p>
          <a:p>
            <a:pPr>
              <a:buSzPct val="75000"/>
              <a:buBlip>
                <a:blip r:embed="rId3"/>
              </a:buBlip>
            </a:pPr>
            <a:r>
              <a:rPr lang="nb-NO" dirty="0">
                <a:latin typeface="Whitney Book" pitchFamily="50" charset="0"/>
                <a:cs typeface="Whitney Book" pitchFamily="50" charset="0"/>
              </a:rPr>
              <a:t>For å utnytte potensialet for næringsutvikling og -vekst</a:t>
            </a:r>
          </a:p>
          <a:p>
            <a:pPr marL="0" indent="0">
              <a:buSzPct val="75000"/>
              <a:buNone/>
            </a:pPr>
            <a:endParaRPr lang="nb-NO" dirty="0">
              <a:latin typeface="Whitney Book" pitchFamily="50" charset="0"/>
              <a:cs typeface="Whitney Book" pitchFamily="50" charset="0"/>
            </a:endParaRPr>
          </a:p>
        </p:txBody>
      </p:sp>
      <p:pic>
        <p:nvPicPr>
          <p:cNvPr id="6" name="Plassholder for innhold 8" descr="Et bilde som inneholder kart&#10;&#10;Automatisk generert beskrivelse">
            <a:extLst>
              <a:ext uri="{FF2B5EF4-FFF2-40B4-BE49-F238E27FC236}">
                <a16:creationId xmlns:a16="http://schemas.microsoft.com/office/drawing/2014/main" id="{40CEDB42-3185-4049-8314-2CECC53FE7D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779619" y="1027906"/>
            <a:ext cx="4012122" cy="5209155"/>
          </a:xfrm>
          <a:prstGeom prst="rect">
            <a:avLst/>
          </a:prstGeom>
        </p:spPr>
      </p:pic>
    </p:spTree>
    <p:extLst>
      <p:ext uri="{BB962C8B-B14F-4D97-AF65-F5344CB8AC3E}">
        <p14:creationId xmlns:p14="http://schemas.microsoft.com/office/powerpoint/2010/main" val="2600073176"/>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sjon17" id="{50361ADE-6486-4D24-A9EA-476504E40319}" vid="{D24B43D1-BC89-4242-997E-745A642D9F6F}"/>
    </a:ext>
  </a:extLst>
</a:theme>
</file>

<file path=ppt/theme/theme2.xml><?xml version="1.0" encoding="utf-8"?>
<a:theme xmlns:a="http://schemas.openxmlformats.org/drawingml/2006/main" name="1_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sjon20" id="{D24E3BD0-10EC-421D-93A2-DDE9213A19BA}" vid="{E3E9A7D3-3A34-4CCB-8CDE-E05A43511803}"/>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NV PP-mal lys</Template>
  <TotalTime>2319</TotalTime>
  <Words>2202</Words>
  <Application>Microsoft Macintosh PowerPoint</Application>
  <PresentationFormat>Widescreen</PresentationFormat>
  <Paragraphs>202</Paragraphs>
  <Slides>16</Slides>
  <Notes>8</Notes>
  <HiddenSlides>0</HiddenSlides>
  <MMClips>0</MMClips>
  <ScaleCrop>false</ScaleCrop>
  <HeadingPairs>
    <vt:vector size="6" baseType="variant">
      <vt:variant>
        <vt:lpstr>Brukte skrifter</vt:lpstr>
      </vt:variant>
      <vt:variant>
        <vt:i4>7</vt:i4>
      </vt:variant>
      <vt:variant>
        <vt:lpstr>Tema</vt:lpstr>
      </vt:variant>
      <vt:variant>
        <vt:i4>2</vt:i4>
      </vt:variant>
      <vt:variant>
        <vt:lpstr>Lysbildetitler</vt:lpstr>
      </vt:variant>
      <vt:variant>
        <vt:i4>16</vt:i4>
      </vt:variant>
    </vt:vector>
  </HeadingPairs>
  <TitlesOfParts>
    <vt:vector size="25" baseType="lpstr">
      <vt:lpstr>Arial</vt:lpstr>
      <vt:lpstr>Calibri</vt:lpstr>
      <vt:lpstr>Calibri Light</vt:lpstr>
      <vt:lpstr>Courier New</vt:lpstr>
      <vt:lpstr>Symbol</vt:lpstr>
      <vt:lpstr>Times New Roman</vt:lpstr>
      <vt:lpstr>Whitney Book</vt:lpstr>
      <vt:lpstr>Office-tema</vt:lpstr>
      <vt:lpstr>1_Office-tema</vt:lpstr>
      <vt:lpstr>PowerPoint-presentasjon</vt:lpstr>
      <vt:lpstr>Kort om Norsk Vann      - rent vann – vår framtid</vt:lpstr>
      <vt:lpstr>Nøkkeltall for bransjen</vt:lpstr>
      <vt:lpstr>Stort investerings- og rekrutteringsbehov</vt:lpstr>
      <vt:lpstr>Organisering av bransjen – Norsk Vann arbeid</vt:lpstr>
      <vt:lpstr>Organisering av bransjen - Mulighetsstudien</vt:lpstr>
      <vt:lpstr>Avløpssituasjonen i Norge</vt:lpstr>
      <vt:lpstr>Vi ber om nasjonal handlingsplan for avløpsområdet</vt:lpstr>
      <vt:lpstr>Vi ber om nasjonal handlingsplan for avløpsområdet</vt:lpstr>
      <vt:lpstr>FAN-programmet –  forskningsprogram for fjerning av næringsstoffer</vt:lpstr>
      <vt:lpstr>Nasjonal handlingsplan – inspirert av FAN-programmet</vt:lpstr>
      <vt:lpstr>Program for teknologiutvikling vannbransjen</vt:lpstr>
      <vt:lpstr>   </vt:lpstr>
      <vt:lpstr>PowerPoint-presentasjon</vt:lpstr>
      <vt:lpstr>PowerPoint-presentasjon</vt:lpstr>
      <vt:lpstr>Store investeringer = store muligheter  hvis vi gjør de rette valgene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Thomas Langeland Jørgensen</dc:creator>
  <cp:lastModifiedBy>Jarle Leivestad</cp:lastModifiedBy>
  <cp:revision>47</cp:revision>
  <dcterms:created xsi:type="dcterms:W3CDTF">2017-03-09T14:00:26Z</dcterms:created>
  <dcterms:modified xsi:type="dcterms:W3CDTF">2022-05-20T07:42:36Z</dcterms:modified>
</cp:coreProperties>
</file>